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7" r:id="rId2"/>
    <p:sldId id="321" r:id="rId3"/>
    <p:sldId id="412" r:id="rId4"/>
    <p:sldId id="435" r:id="rId5"/>
    <p:sldId id="391" r:id="rId6"/>
    <p:sldId id="427" r:id="rId7"/>
    <p:sldId id="456" r:id="rId8"/>
    <p:sldId id="428" r:id="rId9"/>
    <p:sldId id="429" r:id="rId10"/>
    <p:sldId id="436" r:id="rId11"/>
    <p:sldId id="430" r:id="rId12"/>
    <p:sldId id="431" r:id="rId13"/>
    <p:sldId id="457" r:id="rId14"/>
    <p:sldId id="262" r:id="rId15"/>
    <p:sldId id="263" r:id="rId16"/>
    <p:sldId id="264" r:id="rId17"/>
    <p:sldId id="432" r:id="rId18"/>
    <p:sldId id="437" r:id="rId19"/>
    <p:sldId id="415" r:id="rId20"/>
    <p:sldId id="439" r:id="rId21"/>
    <p:sldId id="438" r:id="rId22"/>
    <p:sldId id="440" r:id="rId23"/>
    <p:sldId id="441" r:id="rId24"/>
    <p:sldId id="442" r:id="rId25"/>
    <p:sldId id="443" r:id="rId26"/>
    <p:sldId id="444" r:id="rId27"/>
    <p:sldId id="445" r:id="rId28"/>
    <p:sldId id="446" r:id="rId29"/>
    <p:sldId id="447" r:id="rId30"/>
    <p:sldId id="448" r:id="rId31"/>
    <p:sldId id="449" r:id="rId32"/>
    <p:sldId id="450" r:id="rId33"/>
    <p:sldId id="451" r:id="rId34"/>
    <p:sldId id="452" r:id="rId35"/>
    <p:sldId id="453" r:id="rId36"/>
    <p:sldId id="454" r:id="rId37"/>
    <p:sldId id="407" r:id="rId38"/>
    <p:sldId id="411" r:id="rId39"/>
    <p:sldId id="455" r:id="rId40"/>
    <p:sldId id="426" r:id="rId41"/>
    <p:sldId id="269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  <p:embeddedFont>
      <p:font typeface="Poppins" panose="00000500000000000000" pitchFamily="2" charset="0"/>
      <p:regular r:id="rId52"/>
      <p:bold r:id="rId53"/>
      <p:italic r:id="rId54"/>
      <p:boldItalic r:id="rId55"/>
    </p:embeddedFont>
    <p:embeddedFont>
      <p:font typeface="Poppins SemiBold" panose="00000700000000000000" pitchFamily="2" charset="0"/>
      <p:regular r:id="rId56"/>
      <p:bold r:id="rId57"/>
      <p:italic r:id="rId58"/>
      <p:boldItalic r:id="rId59"/>
    </p:embeddedFont>
    <p:embeddedFont>
      <p:font typeface="Raleway" panose="020B0503030101060003" pitchFamily="34" charset="0"/>
      <p:regular r:id="rId60"/>
      <p:bold r:id="rId61"/>
      <p:italic r:id="rId62"/>
      <p:boldItalic r:id="rId63"/>
    </p:embeddedFont>
    <p:embeddedFont>
      <p:font typeface="Roboto" panose="02000000000000000000" pitchFamily="2" charset="0"/>
      <p:regular r:id="rId64"/>
      <p:bold r:id="rId65"/>
      <p:italic r:id="rId66"/>
      <p:boldItalic r:id="rId67"/>
    </p:embeddedFont>
    <p:embeddedFont>
      <p:font typeface="Roboto Medium" panose="02000000000000000000" pitchFamily="2" charset="0"/>
      <p:regular r:id="rId68"/>
      <p:italic r:id="rId69"/>
    </p:embeddedFont>
    <p:embeddedFont>
      <p:font typeface="Roboto Thin" panose="02000000000000000000" pitchFamily="2" charset="0"/>
      <p:regular r:id="rId70"/>
      <p: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6" userDrawn="1">
          <p15:clr>
            <a:srgbClr val="9AA0A6"/>
          </p15:clr>
        </p15:guide>
        <p15:guide id="2" pos="453" userDrawn="1">
          <p15:clr>
            <a:srgbClr val="9AA0A6"/>
          </p15:clr>
        </p15:guide>
        <p15:guide id="3" pos="5587">
          <p15:clr>
            <a:srgbClr val="9AA0A6"/>
          </p15:clr>
        </p15:guide>
        <p15:guide id="4" orient="horz" pos="3072" userDrawn="1">
          <p15:clr>
            <a:srgbClr val="9AA0A6"/>
          </p15:clr>
        </p15:guide>
        <p15:guide id="5" orient="horz" pos="531" userDrawn="1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0000"/>
    <a:srgbClr val="D01317"/>
    <a:srgbClr val="404040"/>
    <a:srgbClr val="E9EAEC"/>
    <a:srgbClr val="183000"/>
    <a:srgbClr val="9EABB3"/>
    <a:srgbClr val="D2DADD"/>
    <a:srgbClr val="F7F7F7"/>
    <a:srgbClr val="1246B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0" autoAdjust="0"/>
    <p:restoredTop sz="94162" autoAdjust="0"/>
  </p:normalViewPr>
  <p:slideViewPr>
    <p:cSldViewPr snapToGrid="0">
      <p:cViewPr varScale="1">
        <p:scale>
          <a:sx n="94" d="100"/>
          <a:sy n="94" d="100"/>
        </p:scale>
        <p:origin x="618" y="78"/>
      </p:cViewPr>
      <p:guideLst>
        <p:guide orient="horz" pos="146"/>
        <p:guide pos="453"/>
        <p:guide pos="5587"/>
        <p:guide orient="horz" pos="3072"/>
        <p:guide orient="horz" pos="531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9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font" Target="fonts/font27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2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6F83E4-1231-4EEE-89B7-FB383033CEE9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96C9DD9-6C12-499C-9F00-9ABA03D91716}">
      <dgm:prSet phldrT="[Texto]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s-ES" dirty="0">
              <a:latin typeface="Poppins" panose="00000500000000000000" pitchFamily="2" charset="0"/>
              <a:cs typeface="Poppins" panose="00000500000000000000" pitchFamily="2" charset="0"/>
            </a:rPr>
            <a:t>¿Qué quiero mostrar?</a:t>
          </a:r>
          <a:endParaRPr lang="es-AR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CC232AF1-87AD-49EE-B834-B70893D1B5BC}" type="parTrans" cxnId="{C3901D66-D6A6-4F67-987F-FDED9DF84C00}">
      <dgm:prSet/>
      <dgm:spPr/>
      <dgm:t>
        <a:bodyPr/>
        <a:lstStyle/>
        <a:p>
          <a:endParaRPr lang="es-AR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E218C3F0-AF05-4E9A-A321-E657AF93BA1E}" type="sibTrans" cxnId="{C3901D66-D6A6-4F67-987F-FDED9DF84C00}">
      <dgm:prSet/>
      <dgm:spPr/>
      <dgm:t>
        <a:bodyPr/>
        <a:lstStyle/>
        <a:p>
          <a:endParaRPr lang="es-AR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3E5746EF-1A20-4482-8A62-4EAEB7864B0B}">
      <dgm:prSet phldrT="[Texto]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s-ES" dirty="0">
              <a:latin typeface="Poppins" panose="00000500000000000000" pitchFamily="2" charset="0"/>
              <a:cs typeface="Poppins" panose="00000500000000000000" pitchFamily="2" charset="0"/>
            </a:rPr>
            <a:t>Comparación</a:t>
          </a:r>
          <a:endParaRPr lang="es-AR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3760DCDE-BDBE-4D42-ADF9-BA6AB46AC60E}" type="parTrans" cxnId="{68EB6282-37A5-4714-9CA5-82A3184B4F95}">
      <dgm:prSet/>
      <dgm:spPr/>
      <dgm:t>
        <a:bodyPr/>
        <a:lstStyle/>
        <a:p>
          <a:endParaRPr lang="es-AR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360F42A3-3C82-4129-BBA1-B04CBB736030}" type="sibTrans" cxnId="{68EB6282-37A5-4714-9CA5-82A3184B4F95}">
      <dgm:prSet/>
      <dgm:spPr/>
      <dgm:t>
        <a:bodyPr/>
        <a:lstStyle/>
        <a:p>
          <a:endParaRPr lang="es-AR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2F708AD0-482A-457F-A42C-823A75041BB4}">
      <dgm:prSet phldrT="[Texto]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s-ES" dirty="0">
              <a:latin typeface="Poppins" panose="00000500000000000000" pitchFamily="2" charset="0"/>
              <a:cs typeface="Poppins" panose="00000500000000000000" pitchFamily="2" charset="0"/>
            </a:rPr>
            <a:t>Distribución de una variable</a:t>
          </a:r>
          <a:endParaRPr lang="es-AR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27501D06-D734-4D3E-BA9B-C31F700C6A6E}" type="parTrans" cxnId="{6BC764FB-8584-436B-9F08-A660FBF296DD}">
      <dgm:prSet/>
      <dgm:spPr/>
      <dgm:t>
        <a:bodyPr/>
        <a:lstStyle/>
        <a:p>
          <a:endParaRPr lang="es-AR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6F27F8C8-7BBF-40BA-84EC-4989D2A2A512}" type="sibTrans" cxnId="{6BC764FB-8584-436B-9F08-A660FBF296DD}">
      <dgm:prSet/>
      <dgm:spPr/>
      <dgm:t>
        <a:bodyPr/>
        <a:lstStyle/>
        <a:p>
          <a:endParaRPr lang="es-AR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D4087B48-675B-40DF-AEFC-42411C94B02C}">
      <dgm:prSet phldrT="[Texto]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s-ES" dirty="0">
              <a:latin typeface="Poppins" panose="00000500000000000000" pitchFamily="2" charset="0"/>
              <a:cs typeface="Poppins" panose="00000500000000000000" pitchFamily="2" charset="0"/>
            </a:rPr>
            <a:t>Composición </a:t>
          </a:r>
          <a:endParaRPr lang="es-AR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2DC7F878-8FD6-4573-ACA2-9E4C55B72A34}" type="parTrans" cxnId="{CBAA8A56-C346-4565-95D7-B515ED82C8E8}">
      <dgm:prSet/>
      <dgm:spPr/>
      <dgm:t>
        <a:bodyPr/>
        <a:lstStyle/>
        <a:p>
          <a:endParaRPr lang="es-AR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F39A8156-B982-4F55-974E-CF32D8C4DBFA}" type="sibTrans" cxnId="{CBAA8A56-C346-4565-95D7-B515ED82C8E8}">
      <dgm:prSet/>
      <dgm:spPr/>
      <dgm:t>
        <a:bodyPr/>
        <a:lstStyle/>
        <a:p>
          <a:endParaRPr lang="es-AR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B89C6A2-7FAB-4202-8645-AD9860458F92}">
      <dgm:prSet phldrT="[Texto]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s-ES" dirty="0">
              <a:latin typeface="Poppins" panose="00000500000000000000" pitchFamily="2" charset="0"/>
              <a:cs typeface="Poppins" panose="00000500000000000000" pitchFamily="2" charset="0"/>
            </a:rPr>
            <a:t>Relaciones</a:t>
          </a:r>
          <a:endParaRPr lang="es-AR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0DEDD62C-E88C-420D-A07C-492FB8DF1B71}" type="parTrans" cxnId="{E1871B51-3E7D-4F23-B5D4-032F40F61D46}">
      <dgm:prSet/>
      <dgm:spPr/>
      <dgm:t>
        <a:bodyPr/>
        <a:lstStyle/>
        <a:p>
          <a:endParaRPr lang="es-AR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765308E0-C3FC-4D69-9E8C-12BBAAF33A54}" type="sibTrans" cxnId="{E1871B51-3E7D-4F23-B5D4-032F40F61D46}">
      <dgm:prSet/>
      <dgm:spPr/>
      <dgm:t>
        <a:bodyPr/>
        <a:lstStyle/>
        <a:p>
          <a:endParaRPr lang="es-AR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448C2E9D-C667-43DF-B288-E2F854335D66}" type="pres">
      <dgm:prSet presAssocID="{C46F83E4-1231-4EEE-89B7-FB383033CEE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D7451EC-7239-485F-A4D9-5F7F7308AB7D}" type="pres">
      <dgm:prSet presAssocID="{596C9DD9-6C12-499C-9F00-9ABA03D91716}" presName="centerShape" presStyleLbl="node0" presStyleIdx="0" presStyleCnt="1"/>
      <dgm:spPr/>
    </dgm:pt>
    <dgm:pt modelId="{856CB770-E090-4439-90C6-4ABDB210426F}" type="pres">
      <dgm:prSet presAssocID="{3760DCDE-BDBE-4D42-ADF9-BA6AB46AC60E}" presName="Name9" presStyleLbl="parChTrans1D2" presStyleIdx="0" presStyleCnt="4"/>
      <dgm:spPr/>
    </dgm:pt>
    <dgm:pt modelId="{57FC4A86-9BBB-433C-BD59-F2A40E0C8285}" type="pres">
      <dgm:prSet presAssocID="{3760DCDE-BDBE-4D42-ADF9-BA6AB46AC60E}" presName="connTx" presStyleLbl="parChTrans1D2" presStyleIdx="0" presStyleCnt="4"/>
      <dgm:spPr/>
    </dgm:pt>
    <dgm:pt modelId="{60DB84D8-2C5F-45D4-A09F-2B44BDCC9F90}" type="pres">
      <dgm:prSet presAssocID="{3E5746EF-1A20-4482-8A62-4EAEB7864B0B}" presName="node" presStyleLbl="node1" presStyleIdx="0" presStyleCnt="4" custRadScaleRad="100215" custRadScaleInc="3290">
        <dgm:presLayoutVars>
          <dgm:bulletEnabled val="1"/>
        </dgm:presLayoutVars>
      </dgm:prSet>
      <dgm:spPr/>
    </dgm:pt>
    <dgm:pt modelId="{9564C632-189F-4194-9A6C-D8A8796C6304}" type="pres">
      <dgm:prSet presAssocID="{27501D06-D734-4D3E-BA9B-C31F700C6A6E}" presName="Name9" presStyleLbl="parChTrans1D2" presStyleIdx="1" presStyleCnt="4"/>
      <dgm:spPr/>
    </dgm:pt>
    <dgm:pt modelId="{60FEFAC6-4FE5-477E-B58F-77B81B54F94D}" type="pres">
      <dgm:prSet presAssocID="{27501D06-D734-4D3E-BA9B-C31F700C6A6E}" presName="connTx" presStyleLbl="parChTrans1D2" presStyleIdx="1" presStyleCnt="4"/>
      <dgm:spPr/>
    </dgm:pt>
    <dgm:pt modelId="{A8AE720B-D97C-4258-B25F-DE1B57895A6B}" type="pres">
      <dgm:prSet presAssocID="{2F708AD0-482A-457F-A42C-823A75041BB4}" presName="node" presStyleLbl="node1" presStyleIdx="1" presStyleCnt="4">
        <dgm:presLayoutVars>
          <dgm:bulletEnabled val="1"/>
        </dgm:presLayoutVars>
      </dgm:prSet>
      <dgm:spPr/>
    </dgm:pt>
    <dgm:pt modelId="{8EDFFF34-24B7-4D80-970E-3DC8EB553E3F}" type="pres">
      <dgm:prSet presAssocID="{2DC7F878-8FD6-4573-ACA2-9E4C55B72A34}" presName="Name9" presStyleLbl="parChTrans1D2" presStyleIdx="2" presStyleCnt="4"/>
      <dgm:spPr/>
    </dgm:pt>
    <dgm:pt modelId="{70A9BF21-0717-4421-85A2-AEEF8D853895}" type="pres">
      <dgm:prSet presAssocID="{2DC7F878-8FD6-4573-ACA2-9E4C55B72A34}" presName="connTx" presStyleLbl="parChTrans1D2" presStyleIdx="2" presStyleCnt="4"/>
      <dgm:spPr/>
    </dgm:pt>
    <dgm:pt modelId="{8723CE16-5DAB-4410-A831-6AC363312B02}" type="pres">
      <dgm:prSet presAssocID="{D4087B48-675B-40DF-AEFC-42411C94B02C}" presName="node" presStyleLbl="node1" presStyleIdx="2" presStyleCnt="4">
        <dgm:presLayoutVars>
          <dgm:bulletEnabled val="1"/>
        </dgm:presLayoutVars>
      </dgm:prSet>
      <dgm:spPr/>
    </dgm:pt>
    <dgm:pt modelId="{E4607059-4AB8-4F32-8310-60D9B82980BD}" type="pres">
      <dgm:prSet presAssocID="{0DEDD62C-E88C-420D-A07C-492FB8DF1B71}" presName="Name9" presStyleLbl="parChTrans1D2" presStyleIdx="3" presStyleCnt="4"/>
      <dgm:spPr/>
    </dgm:pt>
    <dgm:pt modelId="{51738850-99DA-4322-92A1-EB61594ACC1B}" type="pres">
      <dgm:prSet presAssocID="{0DEDD62C-E88C-420D-A07C-492FB8DF1B71}" presName="connTx" presStyleLbl="parChTrans1D2" presStyleIdx="3" presStyleCnt="4"/>
      <dgm:spPr/>
    </dgm:pt>
    <dgm:pt modelId="{3B041287-9FA2-41AD-928E-F04E2165D742}" type="pres">
      <dgm:prSet presAssocID="{AB89C6A2-7FAB-4202-8645-AD9860458F92}" presName="node" presStyleLbl="node1" presStyleIdx="3" presStyleCnt="4" custRadScaleRad="97411" custRadScaleInc="238">
        <dgm:presLayoutVars>
          <dgm:bulletEnabled val="1"/>
        </dgm:presLayoutVars>
      </dgm:prSet>
      <dgm:spPr/>
    </dgm:pt>
  </dgm:ptLst>
  <dgm:cxnLst>
    <dgm:cxn modelId="{3E5E2C24-6296-4147-8BDD-F1C59D478D35}" type="presOf" srcId="{AB89C6A2-7FAB-4202-8645-AD9860458F92}" destId="{3B041287-9FA2-41AD-928E-F04E2165D742}" srcOrd="0" destOrd="0" presId="urn:microsoft.com/office/officeart/2005/8/layout/radial1"/>
    <dgm:cxn modelId="{725FB524-F7CC-473B-B0F1-7D37C4FC834C}" type="presOf" srcId="{D4087B48-675B-40DF-AEFC-42411C94B02C}" destId="{8723CE16-5DAB-4410-A831-6AC363312B02}" srcOrd="0" destOrd="0" presId="urn:microsoft.com/office/officeart/2005/8/layout/radial1"/>
    <dgm:cxn modelId="{2F17175F-876C-4C8E-ACC8-1CFC7DBC5164}" type="presOf" srcId="{0DEDD62C-E88C-420D-A07C-492FB8DF1B71}" destId="{E4607059-4AB8-4F32-8310-60D9B82980BD}" srcOrd="0" destOrd="0" presId="urn:microsoft.com/office/officeart/2005/8/layout/radial1"/>
    <dgm:cxn modelId="{DB10FD60-B6C3-4F7A-BAEB-FB5D5950AB3A}" type="presOf" srcId="{2DC7F878-8FD6-4573-ACA2-9E4C55B72A34}" destId="{8EDFFF34-24B7-4D80-970E-3DC8EB553E3F}" srcOrd="0" destOrd="0" presId="urn:microsoft.com/office/officeart/2005/8/layout/radial1"/>
    <dgm:cxn modelId="{20466A64-A820-489C-AA11-3A7E48FEC229}" type="presOf" srcId="{596C9DD9-6C12-499C-9F00-9ABA03D91716}" destId="{5D7451EC-7239-485F-A4D9-5F7F7308AB7D}" srcOrd="0" destOrd="0" presId="urn:microsoft.com/office/officeart/2005/8/layout/radial1"/>
    <dgm:cxn modelId="{C3901D66-D6A6-4F67-987F-FDED9DF84C00}" srcId="{C46F83E4-1231-4EEE-89B7-FB383033CEE9}" destId="{596C9DD9-6C12-499C-9F00-9ABA03D91716}" srcOrd="0" destOrd="0" parTransId="{CC232AF1-87AD-49EE-B834-B70893D1B5BC}" sibTransId="{E218C3F0-AF05-4E9A-A321-E657AF93BA1E}"/>
    <dgm:cxn modelId="{E1871B51-3E7D-4F23-B5D4-032F40F61D46}" srcId="{596C9DD9-6C12-499C-9F00-9ABA03D91716}" destId="{AB89C6A2-7FAB-4202-8645-AD9860458F92}" srcOrd="3" destOrd="0" parTransId="{0DEDD62C-E88C-420D-A07C-492FB8DF1B71}" sibTransId="{765308E0-C3FC-4D69-9E8C-12BBAAF33A54}"/>
    <dgm:cxn modelId="{CBAA8A56-C346-4565-95D7-B515ED82C8E8}" srcId="{596C9DD9-6C12-499C-9F00-9ABA03D91716}" destId="{D4087B48-675B-40DF-AEFC-42411C94B02C}" srcOrd="2" destOrd="0" parTransId="{2DC7F878-8FD6-4573-ACA2-9E4C55B72A34}" sibTransId="{F39A8156-B982-4F55-974E-CF32D8C4DBFA}"/>
    <dgm:cxn modelId="{63CFE17E-17C6-4011-8B41-CCD4D5C7D5E1}" type="presOf" srcId="{0DEDD62C-E88C-420D-A07C-492FB8DF1B71}" destId="{51738850-99DA-4322-92A1-EB61594ACC1B}" srcOrd="1" destOrd="0" presId="urn:microsoft.com/office/officeart/2005/8/layout/radial1"/>
    <dgm:cxn modelId="{68EB6282-37A5-4714-9CA5-82A3184B4F95}" srcId="{596C9DD9-6C12-499C-9F00-9ABA03D91716}" destId="{3E5746EF-1A20-4482-8A62-4EAEB7864B0B}" srcOrd="0" destOrd="0" parTransId="{3760DCDE-BDBE-4D42-ADF9-BA6AB46AC60E}" sibTransId="{360F42A3-3C82-4129-BBA1-B04CBB736030}"/>
    <dgm:cxn modelId="{278C9499-9836-482A-81CF-7D9002EB8781}" type="presOf" srcId="{C46F83E4-1231-4EEE-89B7-FB383033CEE9}" destId="{448C2E9D-C667-43DF-B288-E2F854335D66}" srcOrd="0" destOrd="0" presId="urn:microsoft.com/office/officeart/2005/8/layout/radial1"/>
    <dgm:cxn modelId="{684580A2-F6B9-4F35-9B35-A10C08D4D5B0}" type="presOf" srcId="{2DC7F878-8FD6-4573-ACA2-9E4C55B72A34}" destId="{70A9BF21-0717-4421-85A2-AEEF8D853895}" srcOrd="1" destOrd="0" presId="urn:microsoft.com/office/officeart/2005/8/layout/radial1"/>
    <dgm:cxn modelId="{C1A147A3-FFFC-45FD-9BE8-F76860945982}" type="presOf" srcId="{27501D06-D734-4D3E-BA9B-C31F700C6A6E}" destId="{9564C632-189F-4194-9A6C-D8A8796C6304}" srcOrd="0" destOrd="0" presId="urn:microsoft.com/office/officeart/2005/8/layout/radial1"/>
    <dgm:cxn modelId="{BA0A38A4-5A3F-437F-8743-8433EC8B1BD6}" type="presOf" srcId="{3760DCDE-BDBE-4D42-ADF9-BA6AB46AC60E}" destId="{57FC4A86-9BBB-433C-BD59-F2A40E0C8285}" srcOrd="1" destOrd="0" presId="urn:microsoft.com/office/officeart/2005/8/layout/radial1"/>
    <dgm:cxn modelId="{97CE98C8-4177-4021-A06C-AB7649762DC7}" type="presOf" srcId="{27501D06-D734-4D3E-BA9B-C31F700C6A6E}" destId="{60FEFAC6-4FE5-477E-B58F-77B81B54F94D}" srcOrd="1" destOrd="0" presId="urn:microsoft.com/office/officeart/2005/8/layout/radial1"/>
    <dgm:cxn modelId="{918301D4-DB41-487D-B2ED-680F787ABDEF}" type="presOf" srcId="{3E5746EF-1A20-4482-8A62-4EAEB7864B0B}" destId="{60DB84D8-2C5F-45D4-A09F-2B44BDCC9F90}" srcOrd="0" destOrd="0" presId="urn:microsoft.com/office/officeart/2005/8/layout/radial1"/>
    <dgm:cxn modelId="{FEA630DF-694B-41E6-B07A-642D12309187}" type="presOf" srcId="{3760DCDE-BDBE-4D42-ADF9-BA6AB46AC60E}" destId="{856CB770-E090-4439-90C6-4ABDB210426F}" srcOrd="0" destOrd="0" presId="urn:microsoft.com/office/officeart/2005/8/layout/radial1"/>
    <dgm:cxn modelId="{A9E2EBE6-510C-4552-8E16-068112BC13C9}" type="presOf" srcId="{2F708AD0-482A-457F-A42C-823A75041BB4}" destId="{A8AE720B-D97C-4258-B25F-DE1B57895A6B}" srcOrd="0" destOrd="0" presId="urn:microsoft.com/office/officeart/2005/8/layout/radial1"/>
    <dgm:cxn modelId="{6BC764FB-8584-436B-9F08-A660FBF296DD}" srcId="{596C9DD9-6C12-499C-9F00-9ABA03D91716}" destId="{2F708AD0-482A-457F-A42C-823A75041BB4}" srcOrd="1" destOrd="0" parTransId="{27501D06-D734-4D3E-BA9B-C31F700C6A6E}" sibTransId="{6F27F8C8-7BBF-40BA-84EC-4989D2A2A512}"/>
    <dgm:cxn modelId="{6D415D21-3FEA-4AF6-9D4D-57EF3FFD2955}" type="presParOf" srcId="{448C2E9D-C667-43DF-B288-E2F854335D66}" destId="{5D7451EC-7239-485F-A4D9-5F7F7308AB7D}" srcOrd="0" destOrd="0" presId="urn:microsoft.com/office/officeart/2005/8/layout/radial1"/>
    <dgm:cxn modelId="{106D3C97-3A7B-46F9-8183-4F3FAC23AE6D}" type="presParOf" srcId="{448C2E9D-C667-43DF-B288-E2F854335D66}" destId="{856CB770-E090-4439-90C6-4ABDB210426F}" srcOrd="1" destOrd="0" presId="urn:microsoft.com/office/officeart/2005/8/layout/radial1"/>
    <dgm:cxn modelId="{CF6CEBD3-9482-4A17-83FC-B91A3DE2100E}" type="presParOf" srcId="{856CB770-E090-4439-90C6-4ABDB210426F}" destId="{57FC4A86-9BBB-433C-BD59-F2A40E0C8285}" srcOrd="0" destOrd="0" presId="urn:microsoft.com/office/officeart/2005/8/layout/radial1"/>
    <dgm:cxn modelId="{C654BA2C-EF4C-4A4F-87AD-075AF0489617}" type="presParOf" srcId="{448C2E9D-C667-43DF-B288-E2F854335D66}" destId="{60DB84D8-2C5F-45D4-A09F-2B44BDCC9F90}" srcOrd="2" destOrd="0" presId="urn:microsoft.com/office/officeart/2005/8/layout/radial1"/>
    <dgm:cxn modelId="{A5CB3C6A-012C-434F-92F9-C32C6A6C0844}" type="presParOf" srcId="{448C2E9D-C667-43DF-B288-E2F854335D66}" destId="{9564C632-189F-4194-9A6C-D8A8796C6304}" srcOrd="3" destOrd="0" presId="urn:microsoft.com/office/officeart/2005/8/layout/radial1"/>
    <dgm:cxn modelId="{1906AEDF-A9D1-4D8E-96F7-99B22F29B672}" type="presParOf" srcId="{9564C632-189F-4194-9A6C-D8A8796C6304}" destId="{60FEFAC6-4FE5-477E-B58F-77B81B54F94D}" srcOrd="0" destOrd="0" presId="urn:microsoft.com/office/officeart/2005/8/layout/radial1"/>
    <dgm:cxn modelId="{D1E47E42-E69F-4996-B2C9-4DC2405DEB1F}" type="presParOf" srcId="{448C2E9D-C667-43DF-B288-E2F854335D66}" destId="{A8AE720B-D97C-4258-B25F-DE1B57895A6B}" srcOrd="4" destOrd="0" presId="urn:microsoft.com/office/officeart/2005/8/layout/radial1"/>
    <dgm:cxn modelId="{4902F5E4-B5B4-4C6F-A5B8-A5426C5F489C}" type="presParOf" srcId="{448C2E9D-C667-43DF-B288-E2F854335D66}" destId="{8EDFFF34-24B7-4D80-970E-3DC8EB553E3F}" srcOrd="5" destOrd="0" presId="urn:microsoft.com/office/officeart/2005/8/layout/radial1"/>
    <dgm:cxn modelId="{E456DFB6-C294-4D99-868E-A20CF3D0C5C2}" type="presParOf" srcId="{8EDFFF34-24B7-4D80-970E-3DC8EB553E3F}" destId="{70A9BF21-0717-4421-85A2-AEEF8D853895}" srcOrd="0" destOrd="0" presId="urn:microsoft.com/office/officeart/2005/8/layout/radial1"/>
    <dgm:cxn modelId="{138059DF-ACC0-40E7-B298-1ED401119805}" type="presParOf" srcId="{448C2E9D-C667-43DF-B288-E2F854335D66}" destId="{8723CE16-5DAB-4410-A831-6AC363312B02}" srcOrd="6" destOrd="0" presId="urn:microsoft.com/office/officeart/2005/8/layout/radial1"/>
    <dgm:cxn modelId="{854FC519-6F3B-498A-96CE-F031C955F046}" type="presParOf" srcId="{448C2E9D-C667-43DF-B288-E2F854335D66}" destId="{E4607059-4AB8-4F32-8310-60D9B82980BD}" srcOrd="7" destOrd="0" presId="urn:microsoft.com/office/officeart/2005/8/layout/radial1"/>
    <dgm:cxn modelId="{E6195194-202F-4FBE-BD56-5E88694D87A2}" type="presParOf" srcId="{E4607059-4AB8-4F32-8310-60D9B82980BD}" destId="{51738850-99DA-4322-92A1-EB61594ACC1B}" srcOrd="0" destOrd="0" presId="urn:microsoft.com/office/officeart/2005/8/layout/radial1"/>
    <dgm:cxn modelId="{88DC7200-2DFB-48CB-9DB0-CB34AE6BFE7D}" type="presParOf" srcId="{448C2E9D-C667-43DF-B288-E2F854335D66}" destId="{3B041287-9FA2-41AD-928E-F04E2165D742}" srcOrd="8" destOrd="0" presId="urn:microsoft.com/office/officeart/2005/8/layout/radial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74C44C-3186-4F32-B739-8821CDA7732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D9EB3D3-3BD3-40C8-89FD-7345714F70FC}">
      <dgm:prSet phldrT="[Texto]" custT="1"/>
      <dgm:spPr>
        <a:solidFill>
          <a:srgbClr val="C00000"/>
        </a:solidFill>
        <a:ln>
          <a:solidFill>
            <a:srgbClr val="D01317"/>
          </a:solidFill>
        </a:ln>
      </dgm:spPr>
      <dgm:t>
        <a:bodyPr/>
        <a:lstStyle/>
        <a:p>
          <a:r>
            <a:rPr lang="es-ES" sz="1800" dirty="0">
              <a:latin typeface="Poppins" panose="00000500000000000000" pitchFamily="2" charset="0"/>
              <a:cs typeface="Poppins" panose="00000500000000000000" pitchFamily="2" charset="0"/>
            </a:rPr>
            <a:t>1- Gráficos </a:t>
          </a:r>
          <a:r>
            <a:rPr lang="es-ES" sz="1800" dirty="0" err="1">
              <a:latin typeface="Poppins" panose="00000500000000000000" pitchFamily="2" charset="0"/>
              <a:cs typeface="Poppins" panose="00000500000000000000" pitchFamily="2" charset="0"/>
            </a:rPr>
            <a:t>univariados</a:t>
          </a:r>
          <a:endParaRPr lang="es-AR" sz="18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2CB08F9E-90C8-47F9-839D-89A0BD1DDDE4}" type="parTrans" cxnId="{26C8E1B7-E3C4-45AE-8B54-9BE5B3510D79}">
      <dgm:prSet/>
      <dgm:spPr/>
      <dgm:t>
        <a:bodyPr/>
        <a:lstStyle/>
        <a:p>
          <a:endParaRPr lang="es-AR" sz="14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E33E44E1-9980-4E94-9833-D8EFA0BF7151}" type="sibTrans" cxnId="{26C8E1B7-E3C4-45AE-8B54-9BE5B3510D79}">
      <dgm:prSet/>
      <dgm:spPr/>
      <dgm:t>
        <a:bodyPr/>
        <a:lstStyle/>
        <a:p>
          <a:endParaRPr lang="es-AR" sz="14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5AAA5680-EBF2-435F-ACA6-F4299A56E722}">
      <dgm:prSet phldrT="[Texto]" custT="1"/>
      <dgm:spPr>
        <a:solidFill>
          <a:srgbClr val="C00000"/>
        </a:solidFill>
        <a:ln>
          <a:solidFill>
            <a:srgbClr val="D01317"/>
          </a:solidFill>
        </a:ln>
      </dgm:spPr>
      <dgm:t>
        <a:bodyPr/>
        <a:lstStyle/>
        <a:p>
          <a:r>
            <a:rPr lang="es-ES" sz="1800" dirty="0">
              <a:latin typeface="Poppins" panose="00000500000000000000" pitchFamily="2" charset="0"/>
              <a:cs typeface="Poppins" panose="00000500000000000000" pitchFamily="2" charset="0"/>
            </a:rPr>
            <a:t>2- Gráficos bivariados</a:t>
          </a:r>
          <a:endParaRPr lang="es-AR" sz="18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2082256-B080-40A4-97C1-E1F8987B2426}" type="parTrans" cxnId="{E8B55A2D-EF00-464C-B629-ADDC3B4953BA}">
      <dgm:prSet/>
      <dgm:spPr/>
      <dgm:t>
        <a:bodyPr/>
        <a:lstStyle/>
        <a:p>
          <a:endParaRPr lang="es-AR" sz="14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668E9C9-0489-4030-84FF-BB7B815DCB5D}" type="sibTrans" cxnId="{E8B55A2D-EF00-464C-B629-ADDC3B4953BA}">
      <dgm:prSet/>
      <dgm:spPr/>
      <dgm:t>
        <a:bodyPr/>
        <a:lstStyle/>
        <a:p>
          <a:endParaRPr lang="es-AR" sz="14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58AD6659-0FC7-489C-8650-B8715CBC5A15}">
      <dgm:prSet phldrT="[Texto]" custT="1"/>
      <dgm:spPr>
        <a:solidFill>
          <a:srgbClr val="C00000"/>
        </a:solidFill>
        <a:ln>
          <a:solidFill>
            <a:srgbClr val="D01317"/>
          </a:solidFill>
        </a:ln>
      </dgm:spPr>
      <dgm:t>
        <a:bodyPr/>
        <a:lstStyle/>
        <a:p>
          <a:r>
            <a:rPr lang="es-ES" sz="1800" dirty="0">
              <a:latin typeface="Poppins" panose="00000500000000000000" pitchFamily="2" charset="0"/>
              <a:cs typeface="Poppins" panose="00000500000000000000" pitchFamily="2" charset="0"/>
            </a:rPr>
            <a:t>3- Gráficos multivariados</a:t>
          </a:r>
          <a:endParaRPr lang="es-AR" sz="18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DFF19367-20FB-4477-869E-1EDD06B4DB64}" type="parTrans" cxnId="{E7784B23-F17D-4221-A7FC-8AE7400E558A}">
      <dgm:prSet/>
      <dgm:spPr/>
      <dgm:t>
        <a:bodyPr/>
        <a:lstStyle/>
        <a:p>
          <a:endParaRPr lang="es-AR" sz="14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54C677F-B1AC-4234-B56F-2B49EE729C56}" type="sibTrans" cxnId="{E7784B23-F17D-4221-A7FC-8AE7400E558A}">
      <dgm:prSet/>
      <dgm:spPr/>
      <dgm:t>
        <a:bodyPr/>
        <a:lstStyle/>
        <a:p>
          <a:endParaRPr lang="es-AR" sz="14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D160732B-B928-4529-9553-87E9FE7D6406}" type="pres">
      <dgm:prSet presAssocID="{3374C44C-3186-4F32-B739-8821CDA7732F}" presName="linear" presStyleCnt="0">
        <dgm:presLayoutVars>
          <dgm:dir/>
          <dgm:animLvl val="lvl"/>
          <dgm:resizeHandles val="exact"/>
        </dgm:presLayoutVars>
      </dgm:prSet>
      <dgm:spPr/>
    </dgm:pt>
    <dgm:pt modelId="{1C1E8396-BFB0-4AE6-8412-061BBD9938E8}" type="pres">
      <dgm:prSet presAssocID="{ED9EB3D3-3BD3-40C8-89FD-7345714F70FC}" presName="parentLin" presStyleCnt="0"/>
      <dgm:spPr/>
    </dgm:pt>
    <dgm:pt modelId="{D3554905-5F15-4DA1-95B0-D0666AAF2A5D}" type="pres">
      <dgm:prSet presAssocID="{ED9EB3D3-3BD3-40C8-89FD-7345714F70FC}" presName="parentLeftMargin" presStyleLbl="node1" presStyleIdx="0" presStyleCnt="3"/>
      <dgm:spPr/>
    </dgm:pt>
    <dgm:pt modelId="{A7AB75BF-6C43-43EE-B4A6-5B99CBA22626}" type="pres">
      <dgm:prSet presAssocID="{ED9EB3D3-3BD3-40C8-89FD-7345714F70F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724CEC9-FD4A-4523-8830-CB76A2FA7D70}" type="pres">
      <dgm:prSet presAssocID="{ED9EB3D3-3BD3-40C8-89FD-7345714F70FC}" presName="negativeSpace" presStyleCnt="0"/>
      <dgm:spPr/>
    </dgm:pt>
    <dgm:pt modelId="{D91246DF-7DFE-48B6-810D-B898420D36FA}" type="pres">
      <dgm:prSet presAssocID="{ED9EB3D3-3BD3-40C8-89FD-7345714F70FC}" presName="childText" presStyleLbl="conFgAcc1" presStyleIdx="0" presStyleCnt="3">
        <dgm:presLayoutVars>
          <dgm:bulletEnabled val="1"/>
        </dgm:presLayoutVars>
      </dgm:prSet>
      <dgm:spPr>
        <a:ln>
          <a:solidFill>
            <a:srgbClr val="D01317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</dgm:spPr>
    </dgm:pt>
    <dgm:pt modelId="{DC70FD11-716E-42A1-B6A4-5AD04E1F7F99}" type="pres">
      <dgm:prSet presAssocID="{E33E44E1-9980-4E94-9833-D8EFA0BF7151}" presName="spaceBetweenRectangles" presStyleCnt="0"/>
      <dgm:spPr/>
    </dgm:pt>
    <dgm:pt modelId="{B4FA9C97-AF9A-4900-B5BF-789AF324CD76}" type="pres">
      <dgm:prSet presAssocID="{5AAA5680-EBF2-435F-ACA6-F4299A56E722}" presName="parentLin" presStyleCnt="0"/>
      <dgm:spPr/>
    </dgm:pt>
    <dgm:pt modelId="{B735D9B1-B99C-4EA2-9FBE-632618AF8373}" type="pres">
      <dgm:prSet presAssocID="{5AAA5680-EBF2-435F-ACA6-F4299A56E722}" presName="parentLeftMargin" presStyleLbl="node1" presStyleIdx="0" presStyleCnt="3"/>
      <dgm:spPr/>
    </dgm:pt>
    <dgm:pt modelId="{1D9A7039-36EB-4A11-885C-B131CC9514E8}" type="pres">
      <dgm:prSet presAssocID="{5AAA5680-EBF2-435F-ACA6-F4299A56E72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ABFD00E-5CAE-4C59-82B0-43966DBD7076}" type="pres">
      <dgm:prSet presAssocID="{5AAA5680-EBF2-435F-ACA6-F4299A56E722}" presName="negativeSpace" presStyleCnt="0"/>
      <dgm:spPr/>
    </dgm:pt>
    <dgm:pt modelId="{57A26A03-112D-489E-A1D8-6B8898ADB610}" type="pres">
      <dgm:prSet presAssocID="{5AAA5680-EBF2-435F-ACA6-F4299A56E722}" presName="childText" presStyleLbl="conFgAcc1" presStyleIdx="1" presStyleCnt="3">
        <dgm:presLayoutVars>
          <dgm:bulletEnabled val="1"/>
        </dgm:presLayoutVars>
      </dgm:prSet>
      <dgm:spPr>
        <a:ln>
          <a:solidFill>
            <a:srgbClr val="D01317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</dgm:spPr>
    </dgm:pt>
    <dgm:pt modelId="{9B925ABE-2D75-4BA1-9583-22BCD92A461F}" type="pres">
      <dgm:prSet presAssocID="{1668E9C9-0489-4030-84FF-BB7B815DCB5D}" presName="spaceBetweenRectangles" presStyleCnt="0"/>
      <dgm:spPr/>
    </dgm:pt>
    <dgm:pt modelId="{3492C0D5-B269-46D5-BC6E-0D4C9582375D}" type="pres">
      <dgm:prSet presAssocID="{58AD6659-0FC7-489C-8650-B8715CBC5A15}" presName="parentLin" presStyleCnt="0"/>
      <dgm:spPr/>
    </dgm:pt>
    <dgm:pt modelId="{A01D30B4-D6F5-4F76-8D3C-D75422236A56}" type="pres">
      <dgm:prSet presAssocID="{58AD6659-0FC7-489C-8650-B8715CBC5A15}" presName="parentLeftMargin" presStyleLbl="node1" presStyleIdx="1" presStyleCnt="3"/>
      <dgm:spPr/>
    </dgm:pt>
    <dgm:pt modelId="{70901B02-AB1E-4E3A-9976-C9004A38B2D2}" type="pres">
      <dgm:prSet presAssocID="{58AD6659-0FC7-489C-8650-B8715CBC5A1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7733B10-292E-4AA7-95BC-7BB84C090C75}" type="pres">
      <dgm:prSet presAssocID="{58AD6659-0FC7-489C-8650-B8715CBC5A15}" presName="negativeSpace" presStyleCnt="0"/>
      <dgm:spPr/>
    </dgm:pt>
    <dgm:pt modelId="{A7DFFC42-2559-4C17-9264-B510FC79FBC2}" type="pres">
      <dgm:prSet presAssocID="{58AD6659-0FC7-489C-8650-B8715CBC5A15}" presName="childText" presStyleLbl="conFgAcc1" presStyleIdx="2" presStyleCnt="3">
        <dgm:presLayoutVars>
          <dgm:bulletEnabled val="1"/>
        </dgm:presLayoutVars>
      </dgm:prSet>
      <dgm:spPr>
        <a:ln>
          <a:solidFill>
            <a:srgbClr val="D01317"/>
          </a:solidFill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</dgm:spPr>
    </dgm:pt>
  </dgm:ptLst>
  <dgm:cxnLst>
    <dgm:cxn modelId="{C4369600-435A-499A-80F9-4C41682E59AF}" type="presOf" srcId="{58AD6659-0FC7-489C-8650-B8715CBC5A15}" destId="{A01D30B4-D6F5-4F76-8D3C-D75422236A56}" srcOrd="0" destOrd="0" presId="urn:microsoft.com/office/officeart/2005/8/layout/list1"/>
    <dgm:cxn modelId="{A16DD614-7BBF-4605-9EBD-DB621F4AB935}" type="presOf" srcId="{ED9EB3D3-3BD3-40C8-89FD-7345714F70FC}" destId="{A7AB75BF-6C43-43EE-B4A6-5B99CBA22626}" srcOrd="1" destOrd="0" presId="urn:microsoft.com/office/officeart/2005/8/layout/list1"/>
    <dgm:cxn modelId="{E7784B23-F17D-4221-A7FC-8AE7400E558A}" srcId="{3374C44C-3186-4F32-B739-8821CDA7732F}" destId="{58AD6659-0FC7-489C-8650-B8715CBC5A15}" srcOrd="2" destOrd="0" parTransId="{DFF19367-20FB-4477-869E-1EDD06B4DB64}" sibTransId="{A54C677F-B1AC-4234-B56F-2B49EE729C56}"/>
    <dgm:cxn modelId="{E8B55A2D-EF00-464C-B629-ADDC3B4953BA}" srcId="{3374C44C-3186-4F32-B739-8821CDA7732F}" destId="{5AAA5680-EBF2-435F-ACA6-F4299A56E722}" srcOrd="1" destOrd="0" parTransId="{B2082256-B080-40A4-97C1-E1F8987B2426}" sibTransId="{1668E9C9-0489-4030-84FF-BB7B815DCB5D}"/>
    <dgm:cxn modelId="{5296905A-7375-4607-86D2-CC1938788886}" type="presOf" srcId="{5AAA5680-EBF2-435F-ACA6-F4299A56E722}" destId="{1D9A7039-36EB-4A11-885C-B131CC9514E8}" srcOrd="1" destOrd="0" presId="urn:microsoft.com/office/officeart/2005/8/layout/list1"/>
    <dgm:cxn modelId="{27171EB5-EDD8-40FF-A373-6C5DDAC0CFFC}" type="presOf" srcId="{5AAA5680-EBF2-435F-ACA6-F4299A56E722}" destId="{B735D9B1-B99C-4EA2-9FBE-632618AF8373}" srcOrd="0" destOrd="0" presId="urn:microsoft.com/office/officeart/2005/8/layout/list1"/>
    <dgm:cxn modelId="{26C8E1B7-E3C4-45AE-8B54-9BE5B3510D79}" srcId="{3374C44C-3186-4F32-B739-8821CDA7732F}" destId="{ED9EB3D3-3BD3-40C8-89FD-7345714F70FC}" srcOrd="0" destOrd="0" parTransId="{2CB08F9E-90C8-47F9-839D-89A0BD1DDDE4}" sibTransId="{E33E44E1-9980-4E94-9833-D8EFA0BF7151}"/>
    <dgm:cxn modelId="{989EDDC2-C941-4913-80A1-FCD0BAE73610}" type="presOf" srcId="{3374C44C-3186-4F32-B739-8821CDA7732F}" destId="{D160732B-B928-4529-9553-87E9FE7D6406}" srcOrd="0" destOrd="0" presId="urn:microsoft.com/office/officeart/2005/8/layout/list1"/>
    <dgm:cxn modelId="{9012F4CC-37A5-45B9-A1DA-445408E6362E}" type="presOf" srcId="{ED9EB3D3-3BD3-40C8-89FD-7345714F70FC}" destId="{D3554905-5F15-4DA1-95B0-D0666AAF2A5D}" srcOrd="0" destOrd="0" presId="urn:microsoft.com/office/officeart/2005/8/layout/list1"/>
    <dgm:cxn modelId="{60162AFA-8D1C-4513-9727-F5C671A44D0C}" type="presOf" srcId="{58AD6659-0FC7-489C-8650-B8715CBC5A15}" destId="{70901B02-AB1E-4E3A-9976-C9004A38B2D2}" srcOrd="1" destOrd="0" presId="urn:microsoft.com/office/officeart/2005/8/layout/list1"/>
    <dgm:cxn modelId="{B06693FA-6C5B-4573-BA1F-84B669515634}" type="presParOf" srcId="{D160732B-B928-4529-9553-87E9FE7D6406}" destId="{1C1E8396-BFB0-4AE6-8412-061BBD9938E8}" srcOrd="0" destOrd="0" presId="urn:microsoft.com/office/officeart/2005/8/layout/list1"/>
    <dgm:cxn modelId="{56BC2DDD-6B6E-45ED-A609-4BE136F6FE7E}" type="presParOf" srcId="{1C1E8396-BFB0-4AE6-8412-061BBD9938E8}" destId="{D3554905-5F15-4DA1-95B0-D0666AAF2A5D}" srcOrd="0" destOrd="0" presId="urn:microsoft.com/office/officeart/2005/8/layout/list1"/>
    <dgm:cxn modelId="{8AE3337B-D387-44FB-A8D7-865DC3C48649}" type="presParOf" srcId="{1C1E8396-BFB0-4AE6-8412-061BBD9938E8}" destId="{A7AB75BF-6C43-43EE-B4A6-5B99CBA22626}" srcOrd="1" destOrd="0" presId="urn:microsoft.com/office/officeart/2005/8/layout/list1"/>
    <dgm:cxn modelId="{87BEC49D-80CC-4033-9052-5C746B251DD8}" type="presParOf" srcId="{D160732B-B928-4529-9553-87E9FE7D6406}" destId="{C724CEC9-FD4A-4523-8830-CB76A2FA7D70}" srcOrd="1" destOrd="0" presId="urn:microsoft.com/office/officeart/2005/8/layout/list1"/>
    <dgm:cxn modelId="{6E9DD838-D60B-41E9-9B54-E207D377D35C}" type="presParOf" srcId="{D160732B-B928-4529-9553-87E9FE7D6406}" destId="{D91246DF-7DFE-48B6-810D-B898420D36FA}" srcOrd="2" destOrd="0" presId="urn:microsoft.com/office/officeart/2005/8/layout/list1"/>
    <dgm:cxn modelId="{DBC79AAB-E4C9-4A36-BC84-0B169BF8E404}" type="presParOf" srcId="{D160732B-B928-4529-9553-87E9FE7D6406}" destId="{DC70FD11-716E-42A1-B6A4-5AD04E1F7F99}" srcOrd="3" destOrd="0" presId="urn:microsoft.com/office/officeart/2005/8/layout/list1"/>
    <dgm:cxn modelId="{30F7DC3B-F302-4C43-BEA8-0FA26C718E3F}" type="presParOf" srcId="{D160732B-B928-4529-9553-87E9FE7D6406}" destId="{B4FA9C97-AF9A-4900-B5BF-789AF324CD76}" srcOrd="4" destOrd="0" presId="urn:microsoft.com/office/officeart/2005/8/layout/list1"/>
    <dgm:cxn modelId="{2C7C51B5-53C7-49EF-943B-51EDD843A637}" type="presParOf" srcId="{B4FA9C97-AF9A-4900-B5BF-789AF324CD76}" destId="{B735D9B1-B99C-4EA2-9FBE-632618AF8373}" srcOrd="0" destOrd="0" presId="urn:microsoft.com/office/officeart/2005/8/layout/list1"/>
    <dgm:cxn modelId="{F6C89DB1-F8FE-4EA7-B3C3-A25BE268DD72}" type="presParOf" srcId="{B4FA9C97-AF9A-4900-B5BF-789AF324CD76}" destId="{1D9A7039-36EB-4A11-885C-B131CC9514E8}" srcOrd="1" destOrd="0" presId="urn:microsoft.com/office/officeart/2005/8/layout/list1"/>
    <dgm:cxn modelId="{BD99D62F-5332-478A-91DF-6B8BF861954E}" type="presParOf" srcId="{D160732B-B928-4529-9553-87E9FE7D6406}" destId="{2ABFD00E-5CAE-4C59-82B0-43966DBD7076}" srcOrd="5" destOrd="0" presId="urn:microsoft.com/office/officeart/2005/8/layout/list1"/>
    <dgm:cxn modelId="{2F3A7199-366F-4C75-AEA5-E6C05BDA49A1}" type="presParOf" srcId="{D160732B-B928-4529-9553-87E9FE7D6406}" destId="{57A26A03-112D-489E-A1D8-6B8898ADB610}" srcOrd="6" destOrd="0" presId="urn:microsoft.com/office/officeart/2005/8/layout/list1"/>
    <dgm:cxn modelId="{B130F093-A619-4C58-A23F-FF04648300DD}" type="presParOf" srcId="{D160732B-B928-4529-9553-87E9FE7D6406}" destId="{9B925ABE-2D75-4BA1-9583-22BCD92A461F}" srcOrd="7" destOrd="0" presId="urn:microsoft.com/office/officeart/2005/8/layout/list1"/>
    <dgm:cxn modelId="{42A9B622-7965-437D-BD78-FAE78F60D1D8}" type="presParOf" srcId="{D160732B-B928-4529-9553-87E9FE7D6406}" destId="{3492C0D5-B269-46D5-BC6E-0D4C9582375D}" srcOrd="8" destOrd="0" presId="urn:microsoft.com/office/officeart/2005/8/layout/list1"/>
    <dgm:cxn modelId="{875A468F-29EA-4D3A-99B4-586DDEA136B0}" type="presParOf" srcId="{3492C0D5-B269-46D5-BC6E-0D4C9582375D}" destId="{A01D30B4-D6F5-4F76-8D3C-D75422236A56}" srcOrd="0" destOrd="0" presId="urn:microsoft.com/office/officeart/2005/8/layout/list1"/>
    <dgm:cxn modelId="{1CD75CE6-56DE-4457-B5A7-2EC9A9514D29}" type="presParOf" srcId="{3492C0D5-B269-46D5-BC6E-0D4C9582375D}" destId="{70901B02-AB1E-4E3A-9976-C9004A38B2D2}" srcOrd="1" destOrd="0" presId="urn:microsoft.com/office/officeart/2005/8/layout/list1"/>
    <dgm:cxn modelId="{291781B0-77CA-4D7D-A56A-7C0B4EB3B42C}" type="presParOf" srcId="{D160732B-B928-4529-9553-87E9FE7D6406}" destId="{E7733B10-292E-4AA7-95BC-7BB84C090C75}" srcOrd="9" destOrd="0" presId="urn:microsoft.com/office/officeart/2005/8/layout/list1"/>
    <dgm:cxn modelId="{10647518-BC8B-40E3-A2CC-77A71D0383A8}" type="presParOf" srcId="{D160732B-B928-4529-9553-87E9FE7D6406}" destId="{A7DFFC42-2559-4C17-9264-B510FC79FBC2}" srcOrd="10" destOrd="0" presId="urn:microsoft.com/office/officeart/2005/8/layout/lis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451EC-7239-485F-A4D9-5F7F7308AB7D}">
      <dsp:nvSpPr>
        <dsp:cNvPr id="0" name=""/>
        <dsp:cNvSpPr/>
      </dsp:nvSpPr>
      <dsp:spPr>
        <a:xfrm>
          <a:off x="2261209" y="1360633"/>
          <a:ext cx="1043635" cy="1043635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Poppins" panose="00000500000000000000" pitchFamily="2" charset="0"/>
              <a:cs typeface="Poppins" panose="00000500000000000000" pitchFamily="2" charset="0"/>
            </a:rPr>
            <a:t>¿Qué quiero mostrar?</a:t>
          </a:r>
          <a:endParaRPr lang="es-AR" sz="12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414046" y="1513470"/>
        <a:ext cx="737961" cy="737961"/>
      </dsp:txXfrm>
    </dsp:sp>
    <dsp:sp modelId="{856CB770-E090-4439-90C6-4ABDB210426F}">
      <dsp:nvSpPr>
        <dsp:cNvPr id="0" name=""/>
        <dsp:cNvSpPr/>
      </dsp:nvSpPr>
      <dsp:spPr>
        <a:xfrm rot="16288830">
          <a:off x="2641887" y="1185262"/>
          <a:ext cx="317446" cy="33750"/>
        </a:xfrm>
        <a:custGeom>
          <a:avLst/>
          <a:gdLst/>
          <a:ahLst/>
          <a:cxnLst/>
          <a:rect l="0" t="0" r="0" b="0"/>
          <a:pathLst>
            <a:path>
              <a:moveTo>
                <a:pt x="0" y="16875"/>
              </a:moveTo>
              <a:lnTo>
                <a:pt x="317446" y="168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5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792674" y="1194201"/>
        <a:ext cx="15872" cy="15872"/>
      </dsp:txXfrm>
    </dsp:sp>
    <dsp:sp modelId="{60DB84D8-2C5F-45D4-A09F-2B44BDCC9F90}">
      <dsp:nvSpPr>
        <dsp:cNvPr id="0" name=""/>
        <dsp:cNvSpPr/>
      </dsp:nvSpPr>
      <dsp:spPr>
        <a:xfrm>
          <a:off x="2296375" y="6"/>
          <a:ext cx="1043635" cy="1043635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Poppins" panose="00000500000000000000" pitchFamily="2" charset="0"/>
              <a:cs typeface="Poppins" panose="00000500000000000000" pitchFamily="2" charset="0"/>
            </a:rPr>
            <a:t>Comparación</a:t>
          </a:r>
          <a:endParaRPr lang="es-AR" sz="8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449212" y="152843"/>
        <a:ext cx="737961" cy="737961"/>
      </dsp:txXfrm>
    </dsp:sp>
    <dsp:sp modelId="{9564C632-189F-4194-9A6C-D8A8796C6304}">
      <dsp:nvSpPr>
        <dsp:cNvPr id="0" name=""/>
        <dsp:cNvSpPr/>
      </dsp:nvSpPr>
      <dsp:spPr>
        <a:xfrm>
          <a:off x="3304845" y="1865575"/>
          <a:ext cx="314525" cy="33750"/>
        </a:xfrm>
        <a:custGeom>
          <a:avLst/>
          <a:gdLst/>
          <a:ahLst/>
          <a:cxnLst/>
          <a:rect l="0" t="0" r="0" b="0"/>
          <a:pathLst>
            <a:path>
              <a:moveTo>
                <a:pt x="0" y="16875"/>
              </a:moveTo>
              <a:lnTo>
                <a:pt x="314525" y="168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5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454244" y="1874587"/>
        <a:ext cx="15726" cy="15726"/>
      </dsp:txXfrm>
    </dsp:sp>
    <dsp:sp modelId="{A8AE720B-D97C-4258-B25F-DE1B57895A6B}">
      <dsp:nvSpPr>
        <dsp:cNvPr id="0" name=""/>
        <dsp:cNvSpPr/>
      </dsp:nvSpPr>
      <dsp:spPr>
        <a:xfrm>
          <a:off x="3619371" y="1360633"/>
          <a:ext cx="1043635" cy="1043635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Poppins" panose="00000500000000000000" pitchFamily="2" charset="0"/>
              <a:cs typeface="Poppins" panose="00000500000000000000" pitchFamily="2" charset="0"/>
            </a:rPr>
            <a:t>Distribución de una variable</a:t>
          </a:r>
          <a:endParaRPr lang="es-AR" sz="8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772208" y="1513470"/>
        <a:ext cx="737961" cy="737961"/>
      </dsp:txXfrm>
    </dsp:sp>
    <dsp:sp modelId="{8EDFFF34-24B7-4D80-970E-3DC8EB553E3F}">
      <dsp:nvSpPr>
        <dsp:cNvPr id="0" name=""/>
        <dsp:cNvSpPr/>
      </dsp:nvSpPr>
      <dsp:spPr>
        <a:xfrm rot="5400000">
          <a:off x="2625764" y="2544656"/>
          <a:ext cx="314525" cy="33750"/>
        </a:xfrm>
        <a:custGeom>
          <a:avLst/>
          <a:gdLst/>
          <a:ahLst/>
          <a:cxnLst/>
          <a:rect l="0" t="0" r="0" b="0"/>
          <a:pathLst>
            <a:path>
              <a:moveTo>
                <a:pt x="0" y="16875"/>
              </a:moveTo>
              <a:lnTo>
                <a:pt x="314525" y="168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5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775164" y="2553668"/>
        <a:ext cx="15726" cy="15726"/>
      </dsp:txXfrm>
    </dsp:sp>
    <dsp:sp modelId="{8723CE16-5DAB-4410-A831-6AC363312B02}">
      <dsp:nvSpPr>
        <dsp:cNvPr id="0" name=""/>
        <dsp:cNvSpPr/>
      </dsp:nvSpPr>
      <dsp:spPr>
        <a:xfrm>
          <a:off x="2261209" y="2718794"/>
          <a:ext cx="1043635" cy="1043635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Poppins" panose="00000500000000000000" pitchFamily="2" charset="0"/>
              <a:cs typeface="Poppins" panose="00000500000000000000" pitchFamily="2" charset="0"/>
            </a:rPr>
            <a:t>Composición </a:t>
          </a:r>
          <a:endParaRPr lang="es-AR" sz="8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414046" y="2871631"/>
        <a:ext cx="737961" cy="737961"/>
      </dsp:txXfrm>
    </dsp:sp>
    <dsp:sp modelId="{E4607059-4AB8-4F32-8310-60D9B82980BD}">
      <dsp:nvSpPr>
        <dsp:cNvPr id="0" name=""/>
        <dsp:cNvSpPr/>
      </dsp:nvSpPr>
      <dsp:spPr>
        <a:xfrm rot="10806426">
          <a:off x="1981847" y="1864339"/>
          <a:ext cx="279363" cy="33750"/>
        </a:xfrm>
        <a:custGeom>
          <a:avLst/>
          <a:gdLst/>
          <a:ahLst/>
          <a:cxnLst/>
          <a:rect l="0" t="0" r="0" b="0"/>
          <a:pathLst>
            <a:path>
              <a:moveTo>
                <a:pt x="0" y="16875"/>
              </a:moveTo>
              <a:lnTo>
                <a:pt x="279363" y="168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5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 rot="10800000">
        <a:off x="2114545" y="1874230"/>
        <a:ext cx="13968" cy="13968"/>
      </dsp:txXfrm>
    </dsp:sp>
    <dsp:sp modelId="{3B041287-9FA2-41AD-928E-F04E2165D742}">
      <dsp:nvSpPr>
        <dsp:cNvPr id="0" name=""/>
        <dsp:cNvSpPr/>
      </dsp:nvSpPr>
      <dsp:spPr>
        <a:xfrm>
          <a:off x="938213" y="1358160"/>
          <a:ext cx="1043635" cy="1043635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>
              <a:latin typeface="Poppins" panose="00000500000000000000" pitchFamily="2" charset="0"/>
              <a:cs typeface="Poppins" panose="00000500000000000000" pitchFamily="2" charset="0"/>
            </a:rPr>
            <a:t>Relaciones</a:t>
          </a:r>
          <a:endParaRPr lang="es-AR" sz="8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1091050" y="1510997"/>
        <a:ext cx="737961" cy="7379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246DF-7DFE-48B6-810D-B898420D36FA}">
      <dsp:nvSpPr>
        <dsp:cNvPr id="0" name=""/>
        <dsp:cNvSpPr/>
      </dsp:nvSpPr>
      <dsp:spPr>
        <a:xfrm>
          <a:off x="0" y="334843"/>
          <a:ext cx="4867944" cy="504000"/>
        </a:xfr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01317"/>
          </a:solidFill>
          <a:prstDash val="solid"/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AB75BF-6C43-43EE-B4A6-5B99CBA22626}">
      <dsp:nvSpPr>
        <dsp:cNvPr id="0" name=""/>
        <dsp:cNvSpPr/>
      </dsp:nvSpPr>
      <dsp:spPr>
        <a:xfrm>
          <a:off x="243397" y="39643"/>
          <a:ext cx="3407560" cy="59040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rgbClr val="D0131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798" tIns="0" rIns="12879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Poppins" panose="00000500000000000000" pitchFamily="2" charset="0"/>
              <a:cs typeface="Poppins" panose="00000500000000000000" pitchFamily="2" charset="0"/>
            </a:rPr>
            <a:t>1- Gráficos </a:t>
          </a:r>
          <a:r>
            <a:rPr lang="es-ES" sz="1800" kern="1200" dirty="0" err="1">
              <a:latin typeface="Poppins" panose="00000500000000000000" pitchFamily="2" charset="0"/>
              <a:cs typeface="Poppins" panose="00000500000000000000" pitchFamily="2" charset="0"/>
            </a:rPr>
            <a:t>univariados</a:t>
          </a:r>
          <a:endParaRPr lang="es-AR" sz="18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72218" y="68464"/>
        <a:ext cx="3349918" cy="532758"/>
      </dsp:txXfrm>
    </dsp:sp>
    <dsp:sp modelId="{57A26A03-112D-489E-A1D8-6B8898ADB610}">
      <dsp:nvSpPr>
        <dsp:cNvPr id="0" name=""/>
        <dsp:cNvSpPr/>
      </dsp:nvSpPr>
      <dsp:spPr>
        <a:xfrm>
          <a:off x="0" y="1242043"/>
          <a:ext cx="4867944" cy="504000"/>
        </a:xfr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01317"/>
          </a:solidFill>
          <a:prstDash val="solid"/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A7039-36EB-4A11-885C-B131CC9514E8}">
      <dsp:nvSpPr>
        <dsp:cNvPr id="0" name=""/>
        <dsp:cNvSpPr/>
      </dsp:nvSpPr>
      <dsp:spPr>
        <a:xfrm>
          <a:off x="243397" y="946843"/>
          <a:ext cx="3407560" cy="59040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rgbClr val="D0131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798" tIns="0" rIns="12879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Poppins" panose="00000500000000000000" pitchFamily="2" charset="0"/>
              <a:cs typeface="Poppins" panose="00000500000000000000" pitchFamily="2" charset="0"/>
            </a:rPr>
            <a:t>2- Gráficos bivariados</a:t>
          </a:r>
          <a:endParaRPr lang="es-AR" sz="18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72218" y="975664"/>
        <a:ext cx="3349918" cy="532758"/>
      </dsp:txXfrm>
    </dsp:sp>
    <dsp:sp modelId="{A7DFFC42-2559-4C17-9264-B510FC79FBC2}">
      <dsp:nvSpPr>
        <dsp:cNvPr id="0" name=""/>
        <dsp:cNvSpPr/>
      </dsp:nvSpPr>
      <dsp:spPr>
        <a:xfrm>
          <a:off x="0" y="2149243"/>
          <a:ext cx="4867944" cy="504000"/>
        </a:xfr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D01317"/>
          </a:solidFill>
          <a:prstDash val="solid"/>
          <a:extLst>
            <a:ext uri="{C807C97D-BFC1-408E-A445-0C87EB9F89A2}">
              <ask:lineSketchStyleProps xmlns:ask="http://schemas.microsoft.com/office/drawing/2018/sketchyshapes">
                <ask:type>
                  <ask:lineSketchFreehand/>
                </ask:type>
              </ask:lineSketchStyleProps>
            </a:ext>
          </a:extLst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01B02-AB1E-4E3A-9976-C9004A38B2D2}">
      <dsp:nvSpPr>
        <dsp:cNvPr id="0" name=""/>
        <dsp:cNvSpPr/>
      </dsp:nvSpPr>
      <dsp:spPr>
        <a:xfrm>
          <a:off x="243397" y="1854043"/>
          <a:ext cx="3407560" cy="59040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rgbClr val="D0131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798" tIns="0" rIns="12879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Poppins" panose="00000500000000000000" pitchFamily="2" charset="0"/>
              <a:cs typeface="Poppins" panose="00000500000000000000" pitchFamily="2" charset="0"/>
            </a:rPr>
            <a:t>3- Gráficos multivariados</a:t>
          </a:r>
          <a:endParaRPr lang="es-AR" sz="18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72218" y="1882864"/>
        <a:ext cx="3349918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c0b8f9c7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c0b8f9c7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faf50f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faf50f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4873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06cb0b44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06cb0b44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6687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06cb0b44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06cb0b44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4580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2e2b5f274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6" name="Google Shape;296;g22e2b5f274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1635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2e2b5f274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6" name="Google Shape;296;g22e2b5f274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2e84d8633f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g22e84d8633f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2e7a60470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g22e7a60470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2e7a60470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2" name="Google Shape;322;g22e7a60470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1795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faf50f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faf50f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2873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30597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bfaf50f2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bfaf50f2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0310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06200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faf50f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faf50f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5716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faf50f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faf50f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28167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faf50f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faf50f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63178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faf50f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faf50f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69657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8bdd90664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AR" dirty="0"/>
          </a:p>
        </p:txBody>
      </p:sp>
      <p:sp>
        <p:nvSpPr>
          <p:cNvPr id="248" name="Google Shape;248;g238bdd90664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faf50f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faf50f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802565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8bdd90664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48" name="Google Shape;248;g238bdd90664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8bdd90664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AR" dirty="0"/>
          </a:p>
        </p:txBody>
      </p:sp>
      <p:sp>
        <p:nvSpPr>
          <p:cNvPr id="248" name="Google Shape;248;g238bdd90664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41999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8bdd90664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48" name="Google Shape;248;g238bdd90664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8362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faf50f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faf50f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9505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faf50f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faf50f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511018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faf50f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faf50f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2564910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faf50f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faf50f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6142025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8bdd90664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AR" dirty="0"/>
          </a:p>
        </p:txBody>
      </p:sp>
      <p:sp>
        <p:nvSpPr>
          <p:cNvPr id="248" name="Google Shape;248;g238bdd90664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87574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8bdd90664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A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48" name="Google Shape;248;g238bdd90664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46344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faf50f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faf50f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2349178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faf50f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faf50f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846599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874902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349423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34996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faf50f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faf50f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46659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faf50f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faf50f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69106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c102fbe4c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c102fbe4c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0b8f9c7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0b8f9c7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36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0b8f9c7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0b8f9c7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21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0b8f9c7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0b8f9c7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618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0b8f9c7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0b8f9c7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679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0b8f9c7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0b8f9c7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21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12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QZ4WZ8uMdB3fg4IjKPFLIZszyGcdhyhI?hl=es#scrollTo=2iSuGgMfqQwJ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analyticslane.com/2018/09/10/unir-y-combinar-dataframes-con-pandas-en-python/#google_vignett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6uiV0UOFz9m1RZtZvfImPbKodJOciB5Z?usp=shari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andas.pydata.org/docs/reference/api/pandas.DataFrame.mean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uiceanalytics.com/chartchooser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5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9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2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jpeg"/><Relationship Id="rId4" Type="http://schemas.openxmlformats.org/officeDocument/2006/relationships/image" Target="../media/image2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2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umansofdata.atlan.com/2019/02/dos-donts-data-visualizatio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xenonstack.com/blog/best-practices-data-visualization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prendeia.com/libreria-de-python-matplotlib-tutorial-practico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s://www.geeksforgeeks.org/python-seaborn-tutorial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86s0yJ_HhFJc_P7SV5E-9kBkUlo1xXj6?usp=sharing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lab.research.google.com/drive/1d_a_7o94XCj4XSoMmMSOuoaUxCjiDVjS?usp=sharing" TargetMode="External"/><Relationship Id="rId4" Type="http://schemas.openxmlformats.org/officeDocument/2006/relationships/hyperlink" Target="https://colab.research.google.com/drive/1oeIqhGseWwhjEyds8cYYjWAyD6JUziMk?usp=shar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ixabay.com/es/atenci%C3%B3n-advertencia-signo-297169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92923" y="2035650"/>
            <a:ext cx="41046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 b="1" dirty="0">
                <a:solidFill>
                  <a:srgbClr val="304269"/>
                </a:solidFill>
                <a:latin typeface="Poppins"/>
                <a:ea typeface="Poppins"/>
                <a:cs typeface="Poppins"/>
                <a:sym typeface="Poppins"/>
              </a:rPr>
              <a:t>CURSO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 b="1" dirty="0">
                <a:solidFill>
                  <a:srgbClr val="304269"/>
                </a:solidFill>
                <a:latin typeface="Poppins"/>
                <a:ea typeface="Poppins"/>
                <a:cs typeface="Poppins"/>
                <a:sym typeface="Poppins"/>
              </a:rPr>
              <a:t>DE DATA SCIENCE</a:t>
            </a:r>
          </a:p>
        </p:txBody>
      </p:sp>
      <p:sp>
        <p:nvSpPr>
          <p:cNvPr id="61" name="Google Shape;61;p14"/>
          <p:cNvSpPr txBox="1"/>
          <p:nvPr/>
        </p:nvSpPr>
        <p:spPr>
          <a:xfrm>
            <a:off x="892934" y="3313456"/>
            <a:ext cx="5340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53744"/>
                </a:solidFill>
                <a:latin typeface="Poppins"/>
                <a:ea typeface="Poppins"/>
                <a:cs typeface="Poppins"/>
                <a:sym typeface="Poppins"/>
              </a:rPr>
              <a:t>Ing. Virginia Marich</a:t>
            </a:r>
            <a:endParaRPr sz="1600">
              <a:solidFill>
                <a:srgbClr val="35374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l="10253" t="7588" r="2188" b="1633"/>
          <a:stretch/>
        </p:blipFill>
        <p:spPr>
          <a:xfrm>
            <a:off x="4572000" y="1445824"/>
            <a:ext cx="3859950" cy="2667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Google Shape;61;p14"/>
          <p:cNvSpPr txBox="1"/>
          <p:nvPr/>
        </p:nvSpPr>
        <p:spPr>
          <a:xfrm>
            <a:off x="684213" y="593316"/>
            <a:ext cx="4782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es" dirty="0">
                <a:sym typeface="Poppins SemiBold"/>
              </a:rPr>
              <a:t>Temario</a:t>
            </a:r>
            <a:endParaRPr dirty="0">
              <a:sym typeface="Poppins SemiBold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84213" y="1062697"/>
            <a:ext cx="3347871" cy="163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ES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"/>
              </a:rPr>
              <a:t>Repaso de las etapas en el ciclo de vida de los datos.</a:t>
            </a: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ES" b="1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"/>
              </a:rPr>
              <a:t>Paso Nª4 Preparación y Transformación de datos. </a:t>
            </a: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ES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"/>
              </a:rPr>
              <a:t>Fundamentos en la limpieza de datos. </a:t>
            </a: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ES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"/>
              </a:rPr>
              <a:t>Paso Nº5 Exploración y Visualización de datos</a:t>
            </a: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ES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  <a:sym typeface="Raleway"/>
            </a:endParaRP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ES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  <a:sym typeface="Raleway"/>
            </a:endParaRP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AR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39700">
              <a:lnSpc>
                <a:spcPct val="150000"/>
              </a:lnSpc>
              <a:buClr>
                <a:srgbClr val="666666"/>
              </a:buClr>
              <a:buSzPts val="1400"/>
            </a:pPr>
            <a:endParaRPr lang="es-AR" b="1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AR" b="1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  <a:sym typeface="Raleway"/>
            </a:endParaRP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AR" b="1" dirty="0">
              <a:solidFill>
                <a:srgbClr val="666666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460741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581205" y="340216"/>
            <a:ext cx="596111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None/>
              <a:defRPr sz="2400" b="1">
                <a:solidFill>
                  <a:srgbClr val="C00000"/>
                </a:solidFill>
                <a:latin typeface="Poppins"/>
                <a:cs typeface="Poppins"/>
              </a:defRPr>
            </a:lvl1pPr>
          </a:lstStyle>
          <a:p>
            <a:r>
              <a:rPr lang="es-AR" dirty="0">
                <a:sym typeface="Poppins"/>
              </a:rPr>
              <a:t>Preparación y transformación</a:t>
            </a:r>
            <a:endParaRPr lang="es-AR" dirty="0"/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C7427C67-5FB5-F918-F594-14F8733EC102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91BB524-38F6-E692-4698-FC59A72E498F}"/>
              </a:ext>
            </a:extLst>
          </p:cNvPr>
          <p:cNvSpPr txBox="1"/>
          <p:nvPr/>
        </p:nvSpPr>
        <p:spPr>
          <a:xfrm>
            <a:off x="323849" y="857250"/>
            <a:ext cx="6638925" cy="387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11000"/>
              </a:lnSpc>
              <a:buSzPts val="3500"/>
            </a:pPr>
            <a:r>
              <a:rPr lang="es-AR" sz="1800" b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Definición</a:t>
            </a:r>
          </a:p>
        </p:txBody>
      </p:sp>
      <p:sp>
        <p:nvSpPr>
          <p:cNvPr id="5" name="Google Shape;217;g22e427c4e5e_0_18">
            <a:extLst>
              <a:ext uri="{FF2B5EF4-FFF2-40B4-BE49-F238E27FC236}">
                <a16:creationId xmlns:a16="http://schemas.microsoft.com/office/drawing/2014/main" id="{BA31C482-5BBA-B4E3-A406-B5D04C31B4E1}"/>
              </a:ext>
            </a:extLst>
          </p:cNvPr>
          <p:cNvSpPr txBox="1"/>
          <p:nvPr/>
        </p:nvSpPr>
        <p:spPr>
          <a:xfrm>
            <a:off x="581205" y="1778023"/>
            <a:ext cx="5217450" cy="150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marL="269875" indent="-228600">
              <a:buSzPts val="2300"/>
              <a:buAutoNum type="arabicPeriod"/>
            </a:pP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En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esta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etapa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se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llevan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a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cabo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una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serie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tareas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importantes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en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el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proceso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análisis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datos, tales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como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la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limpieza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datos para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corregir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errores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la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eliminación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datos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duplicados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o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irrelevantes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la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transformación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datos a un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formato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consistente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y la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corrección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datos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faltantes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.</a:t>
            </a:r>
          </a:p>
          <a:p>
            <a:pPr marL="269875" indent="-228600">
              <a:buSzPts val="2300"/>
              <a:buAutoNum type="arabicPeriod"/>
            </a:pP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Es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una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fase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crítica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del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análisis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datos,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ya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que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datos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pueden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contener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imperfecciones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y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errores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que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podrían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afectar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resultados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del </a:t>
            </a:r>
            <a:r>
              <a:rPr lang="en-US" sz="11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análisis</a:t>
            </a:r>
            <a:r>
              <a:rPr lang="en-US" sz="11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.</a:t>
            </a:r>
            <a:endParaRPr sz="1150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513522B-7B25-FD3D-04CF-A7500F90FF38}"/>
              </a:ext>
            </a:extLst>
          </p:cNvPr>
          <p:cNvCxnSpPr/>
          <p:nvPr/>
        </p:nvCxnSpPr>
        <p:spPr>
          <a:xfrm flipV="1">
            <a:off x="6134100" y="1962150"/>
            <a:ext cx="504825" cy="4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782A29C-C771-39DF-342F-14559B1ED235}"/>
              </a:ext>
            </a:extLst>
          </p:cNvPr>
          <p:cNvCxnSpPr>
            <a:cxnSpLocks/>
          </p:cNvCxnSpPr>
          <p:nvPr/>
        </p:nvCxnSpPr>
        <p:spPr>
          <a:xfrm>
            <a:off x="6134100" y="2362200"/>
            <a:ext cx="569094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B4CBA14-3732-9EE1-E2D9-917B610350DC}"/>
              </a:ext>
            </a:extLst>
          </p:cNvPr>
          <p:cNvSpPr/>
          <p:nvPr/>
        </p:nvSpPr>
        <p:spPr>
          <a:xfrm>
            <a:off x="6769868" y="1778023"/>
            <a:ext cx="1564507" cy="26670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Data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cleaning</a:t>
            </a:r>
            <a:endParaRPr lang="es-AR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48C82C4-3E3D-AE55-F627-9908437BD07E}"/>
              </a:ext>
            </a:extLst>
          </p:cNvPr>
          <p:cNvSpPr/>
          <p:nvPr/>
        </p:nvSpPr>
        <p:spPr>
          <a:xfrm>
            <a:off x="6769868" y="2597173"/>
            <a:ext cx="1564507" cy="26670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latin typeface="Poppins" panose="00000500000000000000" pitchFamily="2" charset="0"/>
                <a:cs typeface="Poppins" panose="00000500000000000000" pitchFamily="2" charset="0"/>
              </a:rPr>
              <a:t>Data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Wrangling</a:t>
            </a:r>
            <a:endParaRPr lang="es-AR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84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581205" y="340216"/>
            <a:ext cx="596111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buNone/>
              <a:defRPr sz="2400" b="1">
                <a:solidFill>
                  <a:srgbClr val="C00000"/>
                </a:solidFill>
                <a:latin typeface="Poppins"/>
                <a:cs typeface="Poppins"/>
              </a:defRPr>
            </a:lvl1pPr>
          </a:lstStyle>
          <a:p>
            <a:r>
              <a:rPr lang="es-AR" dirty="0">
                <a:sym typeface="Poppins"/>
              </a:rPr>
              <a:t>Preparación y transformación</a:t>
            </a:r>
            <a:endParaRPr lang="es-AR" dirty="0"/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C7427C67-5FB5-F918-F594-14F8733EC102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1  / Panorama general de Data Science</a:t>
            </a: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AC160474-A9AF-8E35-003A-C7F8F9EE3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94" y="1244857"/>
            <a:ext cx="7600950" cy="3360271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A23D94F6-DFC6-3F8B-0407-1032ADCA53AD}"/>
              </a:ext>
            </a:extLst>
          </p:cNvPr>
          <p:cNvSpPr txBox="1"/>
          <p:nvPr/>
        </p:nvSpPr>
        <p:spPr>
          <a:xfrm>
            <a:off x="323849" y="857250"/>
            <a:ext cx="6638925" cy="387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11000"/>
              </a:lnSpc>
              <a:buSzPts val="3500"/>
            </a:pPr>
            <a:r>
              <a:rPr lang="es-AR" sz="1800" b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Pasos</a:t>
            </a:r>
          </a:p>
        </p:txBody>
      </p:sp>
    </p:spTree>
    <p:extLst>
      <p:ext uri="{BB962C8B-B14F-4D97-AF65-F5344CB8AC3E}">
        <p14:creationId xmlns:p14="http://schemas.microsoft.com/office/powerpoint/2010/main" val="1215843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e2b5f2748_0_3"/>
          <p:cNvSpPr txBox="1"/>
          <p:nvPr/>
        </p:nvSpPr>
        <p:spPr>
          <a:xfrm>
            <a:off x="321312" y="335282"/>
            <a:ext cx="7674750" cy="336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1000"/>
              </a:lnSpc>
              <a:buSzPts val="3700"/>
            </a:pPr>
            <a:r>
              <a:rPr lang="en-US" sz="1850" b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Descubrimiento y estructuración</a:t>
            </a:r>
          </a:p>
          <a:p>
            <a:pPr>
              <a:lnSpc>
                <a:spcPct val="111000"/>
              </a:lnSpc>
              <a:buSzPts val="3700"/>
            </a:pPr>
            <a:endParaRPr lang="en-US" sz="1850" b="1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  <a:p>
            <a:pPr>
              <a:lnSpc>
                <a:spcPct val="111000"/>
              </a:lnSpc>
              <a:buSzPts val="3700"/>
            </a:pPr>
            <a:r>
              <a:rPr lang="en-US" sz="18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  <a:hlinkClick r:id="rId3"/>
              </a:rPr>
              <a:t>Notebook</a:t>
            </a:r>
            <a:endParaRPr lang="en-US" sz="1850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  <a:p>
            <a:pPr>
              <a:lnSpc>
                <a:spcPct val="111000"/>
              </a:lnSpc>
              <a:buSzPts val="3700"/>
            </a:pPr>
            <a:endParaRPr lang="en-US" sz="1850" b="1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  <a:p>
            <a:pPr>
              <a:lnSpc>
                <a:spcPct val="111000"/>
              </a:lnSpc>
              <a:buSzPts val="3700"/>
            </a:pPr>
            <a:endParaRPr lang="en-US" sz="1850" b="1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  <a:p>
            <a:pPr>
              <a:lnSpc>
                <a:spcPct val="111000"/>
              </a:lnSpc>
              <a:buSzPts val="3700"/>
            </a:pPr>
            <a:endParaRPr lang="en-US" sz="1850" b="1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  <a:p>
            <a:pPr>
              <a:lnSpc>
                <a:spcPct val="111000"/>
              </a:lnSpc>
              <a:buSzPts val="3700"/>
            </a:pPr>
            <a:endParaRPr lang="en-US" sz="1850" b="1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  <a:p>
            <a:pPr>
              <a:lnSpc>
                <a:spcPct val="111000"/>
              </a:lnSpc>
              <a:buSzPts val="3700"/>
            </a:pPr>
            <a:endParaRPr lang="en-US" sz="1850" b="1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  <a:p>
            <a:pPr>
              <a:lnSpc>
                <a:spcPct val="111000"/>
              </a:lnSpc>
              <a:buSzPts val="3700"/>
            </a:pPr>
            <a:endParaRPr lang="en-US" sz="1850" b="1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  <a:hlinkClick r:id="rId4"/>
            </a:endParaRPr>
          </a:p>
          <a:p>
            <a:pPr>
              <a:lnSpc>
                <a:spcPct val="111000"/>
              </a:lnSpc>
              <a:buSzPts val="3700"/>
            </a:pPr>
            <a:r>
              <a:rPr lang="en-US" sz="18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  <a:hlinkClick r:id="rId4"/>
              </a:rPr>
              <a:t>Material </a:t>
            </a:r>
            <a:r>
              <a:rPr lang="en-US" sz="18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  <a:hlinkClick r:id="rId4"/>
              </a:rPr>
              <a:t>adicional</a:t>
            </a:r>
            <a:endParaRPr lang="en-US" sz="1850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  <a:p>
            <a:pPr>
              <a:lnSpc>
                <a:spcPct val="111000"/>
              </a:lnSpc>
              <a:buSzPts val="3700"/>
            </a:pPr>
            <a:endParaRPr sz="1200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</p:txBody>
      </p:sp>
      <p:pic>
        <p:nvPicPr>
          <p:cNvPr id="300" name="Google Shape;300;g22e2b5f2748_0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80652" y="82619"/>
            <a:ext cx="240662" cy="25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22e2b5f2748_0_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 flipH="1">
            <a:off x="8824651" y="4810185"/>
            <a:ext cx="240662" cy="2526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21FC19C-D9C9-27EF-6AB3-AC84DDAF8E5B}"/>
              </a:ext>
            </a:extLst>
          </p:cNvPr>
          <p:cNvSpPr txBox="1"/>
          <p:nvPr/>
        </p:nvSpPr>
        <p:spPr>
          <a:xfrm>
            <a:off x="321312" y="1747520"/>
            <a:ext cx="5104127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Sentencia para unir data sets relacionados:</a:t>
            </a:r>
          </a:p>
          <a:p>
            <a:endParaRPr lang="es-ES" b="1" dirty="0">
              <a:solidFill>
                <a:srgbClr val="FF0000"/>
              </a:solidFill>
            </a:endParaRPr>
          </a:p>
          <a:p>
            <a:r>
              <a:rPr lang="es-ES" b="1" dirty="0">
                <a:solidFill>
                  <a:srgbClr val="FF0000"/>
                </a:solidFill>
              </a:rPr>
              <a:t>nuevo=</a:t>
            </a:r>
            <a:r>
              <a:rPr lang="es-ES" b="1" dirty="0" err="1">
                <a:solidFill>
                  <a:srgbClr val="FF0000"/>
                </a:solidFill>
              </a:rPr>
              <a:t>pd.merge</a:t>
            </a:r>
            <a:r>
              <a:rPr lang="es-ES" b="1" dirty="0">
                <a:solidFill>
                  <a:srgbClr val="FF0000"/>
                </a:solidFill>
              </a:rPr>
              <a:t>(data1,data2, </a:t>
            </a:r>
            <a:r>
              <a:rPr lang="es-ES" b="1" dirty="0" err="1">
                <a:solidFill>
                  <a:srgbClr val="FF0000"/>
                </a:solidFill>
              </a:rPr>
              <a:t>on</a:t>
            </a:r>
            <a:r>
              <a:rPr lang="es-ES" b="1" dirty="0">
                <a:solidFill>
                  <a:srgbClr val="FF0000"/>
                </a:solidFill>
              </a:rPr>
              <a:t>=‘</a:t>
            </a:r>
            <a:r>
              <a:rPr lang="es-ES" b="1" dirty="0" err="1">
                <a:solidFill>
                  <a:srgbClr val="FF0000"/>
                </a:solidFill>
              </a:rPr>
              <a:t>columna_en_común</a:t>
            </a:r>
            <a:r>
              <a:rPr lang="es-ES" b="1" dirty="0">
                <a:solidFill>
                  <a:srgbClr val="FF0000"/>
                </a:solidFill>
              </a:rPr>
              <a:t>’)</a:t>
            </a:r>
            <a:endParaRPr lang="es-A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162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e2b5f2748_0_3"/>
          <p:cNvSpPr txBox="1"/>
          <p:nvPr/>
        </p:nvSpPr>
        <p:spPr>
          <a:xfrm>
            <a:off x="321313" y="335287"/>
            <a:ext cx="7674750" cy="6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indent="228600">
              <a:lnSpc>
                <a:spcPct val="111000"/>
              </a:lnSpc>
              <a:buSzPts val="3500"/>
            </a:pPr>
            <a:r>
              <a:rPr lang="en-US" sz="1750" b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Ejemplificación</a:t>
            </a:r>
            <a:endParaRPr sz="1750" b="1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  <a:p>
            <a:pPr>
              <a:lnSpc>
                <a:spcPct val="111000"/>
              </a:lnSpc>
              <a:buSzPts val="3700"/>
            </a:pPr>
            <a:r>
              <a:rPr lang="en-US" sz="1850" b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	</a:t>
            </a:r>
            <a:endParaRPr sz="1200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</p:txBody>
      </p:sp>
      <p:pic>
        <p:nvPicPr>
          <p:cNvPr id="300" name="Google Shape;300;g22e2b5f2748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0652" y="82619"/>
            <a:ext cx="240662" cy="25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22e2b5f2748_0_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8824651" y="4810185"/>
            <a:ext cx="240662" cy="25266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22e2b5f2748_0_3"/>
          <p:cNvSpPr txBox="1"/>
          <p:nvPr/>
        </p:nvSpPr>
        <p:spPr>
          <a:xfrm>
            <a:off x="526588" y="824050"/>
            <a:ext cx="3632100" cy="3016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buSzPts val="2300"/>
            </a:pP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Una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empresa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que produce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lácteos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ha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experimentado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un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aumento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en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reclamos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clientes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relacionados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con la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calidad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sus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productos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. La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dirección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la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empresa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decide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contratar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a un Data Scientist para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analizar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datos e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identificar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posibles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causas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raíz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del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problema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. A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continuación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se describe la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aplicación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del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cuarto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paso del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ciclo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vida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datos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en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esta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050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industria</a:t>
            </a:r>
            <a:r>
              <a:rPr lang="en-US" sz="1050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:</a:t>
            </a:r>
          </a:p>
          <a:p>
            <a:pPr>
              <a:buSzPts val="2300"/>
            </a:pPr>
            <a:endParaRPr sz="1050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  <a:p>
            <a:pPr marL="228600" indent="-187325">
              <a:buSzPts val="2300"/>
              <a:buFont typeface="Century Gothic"/>
              <a:buChar char="➔"/>
            </a:pPr>
            <a:r>
              <a:rPr lang="en-US" sz="10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Después</a:t>
            </a:r>
            <a:r>
              <a:rPr lang="en-US" sz="10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0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realizar</a:t>
            </a:r>
            <a:r>
              <a:rPr lang="en-US" sz="10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0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el</a:t>
            </a:r>
            <a:r>
              <a:rPr lang="en-US" sz="10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0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descubrimiento</a:t>
            </a:r>
            <a:r>
              <a:rPr lang="en-US" sz="10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y la estructuración de </a:t>
            </a:r>
            <a:r>
              <a:rPr lang="en-US" sz="10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0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datos </a:t>
            </a:r>
            <a:r>
              <a:rPr lang="en-US" sz="10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recolectados</a:t>
            </a:r>
            <a:r>
              <a:rPr lang="en-US" sz="10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0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por</a:t>
            </a:r>
            <a:r>
              <a:rPr lang="en-US" sz="10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la </a:t>
            </a:r>
            <a:r>
              <a:rPr lang="en-US" sz="10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empresa</a:t>
            </a:r>
            <a:r>
              <a:rPr lang="en-US" sz="10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0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lácteos</a:t>
            </a:r>
            <a:r>
              <a:rPr lang="en-US" sz="10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</a:t>
            </a:r>
            <a:r>
              <a:rPr lang="en-US" sz="10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el</a:t>
            </a:r>
            <a:r>
              <a:rPr lang="en-US" sz="10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Data Scientist </a:t>
            </a:r>
            <a:r>
              <a:rPr lang="en-US" sz="10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procede</a:t>
            </a:r>
            <a:r>
              <a:rPr lang="en-US" sz="10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con la </a:t>
            </a:r>
            <a:r>
              <a:rPr lang="en-US" sz="10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etapa</a:t>
            </a:r>
            <a:r>
              <a:rPr lang="en-US" sz="10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0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limpieza</a:t>
            </a:r>
            <a:r>
              <a:rPr lang="en-US" sz="10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0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0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datos, </a:t>
            </a:r>
            <a:r>
              <a:rPr lang="en-US" sz="100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verificando</a:t>
            </a:r>
            <a:r>
              <a:rPr lang="en-US" sz="10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y </a:t>
            </a:r>
            <a:r>
              <a:rPr lang="en-US" sz="10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corrigiendo</a:t>
            </a:r>
            <a:r>
              <a:rPr lang="en-US" sz="10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0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posibles</a:t>
            </a:r>
            <a:r>
              <a:rPr lang="en-US" sz="10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0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errores</a:t>
            </a:r>
            <a:r>
              <a:rPr lang="en-US" sz="10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o </a:t>
            </a:r>
            <a:r>
              <a:rPr lang="en-US" sz="10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inconsistencias</a:t>
            </a:r>
            <a:r>
              <a:rPr lang="en-US" sz="10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0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en</a:t>
            </a:r>
            <a:r>
              <a:rPr lang="en-US" sz="10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0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0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datos </a:t>
            </a:r>
            <a:r>
              <a:rPr lang="en-US" sz="10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recolectados</a:t>
            </a:r>
            <a:r>
              <a:rPr lang="en-US" sz="10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</a:t>
            </a:r>
            <a:r>
              <a:rPr lang="en-US" sz="10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como</a:t>
            </a:r>
            <a:r>
              <a:rPr lang="en-US" sz="10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0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formatos</a:t>
            </a:r>
            <a:r>
              <a:rPr lang="en-US" sz="10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0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incorrectos</a:t>
            </a:r>
            <a:r>
              <a:rPr lang="en-US" sz="10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datos </a:t>
            </a:r>
            <a:r>
              <a:rPr lang="en-US" sz="10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faltantes</a:t>
            </a:r>
            <a:r>
              <a:rPr lang="en-US" sz="10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o </a:t>
            </a:r>
            <a:r>
              <a:rPr lang="en-US" sz="10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duplicados</a:t>
            </a:r>
            <a:r>
              <a:rPr lang="en-US" sz="10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.</a:t>
            </a:r>
            <a:endParaRPr sz="1050" i="1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  <a:p>
            <a:pPr>
              <a:buSzPts val="2300"/>
            </a:pPr>
            <a:endParaRPr sz="1150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</p:txBody>
      </p:sp>
      <p:graphicFrame>
        <p:nvGraphicFramePr>
          <p:cNvPr id="303" name="Google Shape;303;g22e2b5f2748_0_3"/>
          <p:cNvGraphicFramePr/>
          <p:nvPr>
            <p:extLst>
              <p:ext uri="{D42A27DB-BD31-4B8C-83A1-F6EECF244321}">
                <p14:modId xmlns:p14="http://schemas.microsoft.com/office/powerpoint/2010/main" val="214949278"/>
              </p:ext>
            </p:extLst>
          </p:nvPr>
        </p:nvGraphicFramePr>
        <p:xfrm>
          <a:off x="5265874" y="824050"/>
          <a:ext cx="2935464" cy="293647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78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970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5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Registro de reclamos Primer Semestre 2022</a:t>
                      </a:r>
                      <a:endParaRPr sz="700" u="none" strike="noStrike" cap="none"/>
                    </a:p>
                  </a:txBody>
                  <a:tcPr marL="45713" marR="45713" marT="45713" marB="45713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8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5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Mes</a:t>
                      </a:r>
                      <a:endParaRPr sz="900" b="1" u="none" strike="noStrike" cap="none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b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50"/>
                        <a:buFont typeface="Arial"/>
                        <a:buNone/>
                      </a:pPr>
                      <a:r>
                        <a:rPr lang="en-US" sz="900" b="1" u="none" strike="noStrike" cap="none" dirty="0" err="1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Número</a:t>
                      </a:r>
                      <a:r>
                        <a:rPr lang="en-US" sz="900" b="1" u="none" strike="noStrike" cap="none" dirty="0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de </a:t>
                      </a:r>
                      <a:r>
                        <a:rPr lang="en-US" sz="900" b="1" u="none" strike="noStrike" cap="none" dirty="0" err="1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Reclamos</a:t>
                      </a:r>
                      <a:endParaRPr sz="900" b="1" u="none" strike="noStrike" cap="none" dirty="0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b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5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Porcentaje de Aumento</a:t>
                      </a:r>
                      <a:endParaRPr sz="900" b="1" u="none" strike="noStrike" cap="none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b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Enero 2022</a:t>
                      </a:r>
                      <a:endParaRPr sz="900" u="none" strike="noStrike" cap="none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900" u="none" strike="noStrike" cap="none" dirty="0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</a:t>
                      </a:r>
                      <a:endParaRPr sz="900" u="none" strike="noStrike" cap="none" dirty="0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900" u="none" strike="noStrike" cap="none" dirty="0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-</a:t>
                      </a:r>
                      <a:endParaRPr sz="900" u="none" strike="noStrike" cap="none" dirty="0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Febrero 2022</a:t>
                      </a:r>
                      <a:endParaRPr sz="900" u="none" strike="noStrike" cap="none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12</a:t>
                      </a:r>
                      <a:endParaRPr sz="900" u="none" strike="noStrike" cap="none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20%</a:t>
                      </a:r>
                      <a:endParaRPr sz="900" u="none" strike="noStrike" cap="none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Marzo 2022</a:t>
                      </a:r>
                      <a:endParaRPr sz="900" u="none" strike="noStrike" cap="none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15</a:t>
                      </a:r>
                      <a:endParaRPr sz="900" u="none" strike="noStrike" cap="none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25%</a:t>
                      </a:r>
                      <a:endParaRPr sz="900" u="none" strike="noStrike" cap="none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Abril 2022</a:t>
                      </a:r>
                      <a:endParaRPr sz="900" u="none" strike="noStrike" cap="none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17</a:t>
                      </a:r>
                      <a:endParaRPr sz="900" u="none" strike="noStrike" cap="none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13.33%</a:t>
                      </a:r>
                      <a:endParaRPr sz="900" u="none" strike="noStrike" cap="none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Mayo 2022</a:t>
                      </a:r>
                      <a:endParaRPr sz="900" u="none" strike="noStrike" cap="none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</a:t>
                      </a:r>
                      <a:endParaRPr sz="900" u="none" strike="noStrike" cap="none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17.65%</a:t>
                      </a:r>
                      <a:endParaRPr sz="900" u="none" strike="noStrike" cap="none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Junio 2022</a:t>
                      </a:r>
                      <a:endParaRPr sz="900" u="none" strike="noStrike" cap="none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24</a:t>
                      </a:r>
                      <a:endParaRPr sz="900" u="none" strike="noStrike" cap="none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20%</a:t>
                      </a:r>
                      <a:endParaRPr sz="900" u="none" strike="noStrike" cap="none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Julio 2022</a:t>
                      </a:r>
                      <a:endParaRPr sz="900" u="none" strike="noStrike" cap="none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rgbClr val="37415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28</a:t>
                      </a:r>
                      <a:endParaRPr sz="900" u="none" strike="noStrike" cap="none">
                        <a:solidFill>
                          <a:srgbClr val="37415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900" u="none" strike="noStrike" cap="none" dirty="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5713" marR="45713" marT="45713" marB="45713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2e84d8633f_0_560"/>
          <p:cNvSpPr txBox="1"/>
          <p:nvPr/>
        </p:nvSpPr>
        <p:spPr>
          <a:xfrm>
            <a:off x="321313" y="335287"/>
            <a:ext cx="7674750" cy="93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1000"/>
              </a:lnSpc>
              <a:buSzPts val="3700"/>
            </a:pPr>
            <a:r>
              <a:rPr lang="es-ES" sz="1850" b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Paso 1: Limpieza</a:t>
            </a:r>
            <a:endParaRPr sz="1750" b="1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  <a:p>
            <a:pPr>
              <a:lnSpc>
                <a:spcPct val="111000"/>
              </a:lnSpc>
              <a:buSzPts val="3500"/>
            </a:pPr>
            <a:endParaRPr sz="1750" b="1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  <a:p>
            <a:pPr>
              <a:lnSpc>
                <a:spcPct val="111000"/>
              </a:lnSpc>
              <a:buSzPts val="3700"/>
            </a:pPr>
            <a:r>
              <a:rPr lang="en-US" sz="1850" b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	</a:t>
            </a:r>
            <a:endParaRPr sz="1200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</p:txBody>
      </p:sp>
      <p:pic>
        <p:nvPicPr>
          <p:cNvPr id="312" name="Google Shape;312;g22e84d8633f_0_5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0652" y="82619"/>
            <a:ext cx="240662" cy="25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2e84d8633f_0_5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8824651" y="4810185"/>
            <a:ext cx="240662" cy="252663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2e84d8633f_0_560"/>
          <p:cNvSpPr txBox="1"/>
          <p:nvPr/>
        </p:nvSpPr>
        <p:spPr>
          <a:xfrm>
            <a:off x="994588" y="3369499"/>
            <a:ext cx="6681300" cy="97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marL="228600" indent="-187325">
              <a:buSzPts val="2300"/>
              <a:buFont typeface="Century Gothic"/>
              <a:buChar char="➔"/>
            </a:pP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El paso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siguiente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es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realizar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el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enriquecimiento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datos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utilizando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su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conocimiento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del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objeto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análisis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y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su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criterio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como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investigador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el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Data Scientist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realiza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diversas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transformaciones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en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datos para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obtener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información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adicional</a:t>
            </a:r>
            <a:r>
              <a:rPr lang="en-US" sz="1150" i="1" dirty="0">
                <a:solidFill>
                  <a:schemeClr val="dk1"/>
                </a:solidFill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y de mayor valor.</a:t>
            </a:r>
            <a:endParaRPr sz="1150" i="1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  <a:p>
            <a:pPr>
              <a:buSzPts val="2300"/>
            </a:pPr>
            <a:endParaRPr sz="1150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</p:txBody>
      </p:sp>
      <p:pic>
        <p:nvPicPr>
          <p:cNvPr id="316" name="Google Shape;316;g22e84d8633f_0_5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9662" y="1004538"/>
            <a:ext cx="5737125" cy="21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22e84d8633f_0_560"/>
          <p:cNvSpPr/>
          <p:nvPr/>
        </p:nvSpPr>
        <p:spPr>
          <a:xfrm>
            <a:off x="1385138" y="1285413"/>
            <a:ext cx="332400" cy="2917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700"/>
          </a:p>
        </p:txBody>
      </p:sp>
      <p:sp>
        <p:nvSpPr>
          <p:cNvPr id="318" name="Google Shape;318;g22e84d8633f_0_560"/>
          <p:cNvSpPr/>
          <p:nvPr/>
        </p:nvSpPr>
        <p:spPr>
          <a:xfrm>
            <a:off x="4111738" y="2525507"/>
            <a:ext cx="447000" cy="25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SzPts val="1400"/>
            </a:pPr>
            <a:endParaRPr sz="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22e7a604708_0_17"/>
          <p:cNvPicPr preferRelativeResize="0"/>
          <p:nvPr/>
        </p:nvPicPr>
        <p:blipFill rotWithShape="1">
          <a:blip r:embed="rId3">
            <a:alphaModFix/>
          </a:blip>
          <a:srcRect l="15424" r="22254"/>
          <a:stretch/>
        </p:blipFill>
        <p:spPr>
          <a:xfrm>
            <a:off x="8249580" y="73094"/>
            <a:ext cx="728739" cy="84775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2e7a604708_0_17"/>
          <p:cNvSpPr txBox="1"/>
          <p:nvPr/>
        </p:nvSpPr>
        <p:spPr>
          <a:xfrm>
            <a:off x="321313" y="487687"/>
            <a:ext cx="7674750" cy="93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1000"/>
              </a:lnSpc>
              <a:buSzPts val="3700"/>
            </a:pPr>
            <a:r>
              <a:rPr lang="es-ES" sz="1850" b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Paso 2: Enriquecimiento</a:t>
            </a:r>
            <a:endParaRPr sz="1750" b="1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  <a:p>
            <a:pPr indent="228600">
              <a:lnSpc>
                <a:spcPct val="111000"/>
              </a:lnSpc>
              <a:buSzPts val="3500"/>
            </a:pPr>
            <a:endParaRPr sz="1750" b="1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  <a:p>
            <a:pPr>
              <a:lnSpc>
                <a:spcPct val="111000"/>
              </a:lnSpc>
              <a:buSzPts val="3700"/>
            </a:pPr>
            <a:r>
              <a:rPr lang="en-US" sz="1850" b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	</a:t>
            </a:r>
            <a:endParaRPr sz="1200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</p:txBody>
      </p:sp>
      <p:pic>
        <p:nvPicPr>
          <p:cNvPr id="326" name="Google Shape;326;g22e7a604708_0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80652" y="82619"/>
            <a:ext cx="240662" cy="25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22e7a604708_0_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8824651" y="4810185"/>
            <a:ext cx="240662" cy="25266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22e7a604708_0_17"/>
          <p:cNvSpPr txBox="1"/>
          <p:nvPr/>
        </p:nvSpPr>
        <p:spPr>
          <a:xfrm>
            <a:off x="321313" y="933443"/>
            <a:ext cx="4945350" cy="168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marL="228600" indent="-187325">
              <a:buSzPts val="2300"/>
              <a:buFont typeface="Century Gothic"/>
              <a:buChar char="➔"/>
            </a:pP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Enriquecimiento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: Luego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el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Data Scientist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puede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unir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diferentes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columnas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datos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relacionadas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como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información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sobre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el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tipo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lácteo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la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fecha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producción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la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ubicación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la planta de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producción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y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datos de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reclamos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clientes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.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Además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puede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calcular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nuevas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columnas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como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la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tasa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reclamos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por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tipo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producto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la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frecuencia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reclamos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en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un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período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tiempo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determinado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, o la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distribución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geográfica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de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los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 </a:t>
            </a:r>
            <a:r>
              <a:rPr lang="en-US" sz="1150" i="1" dirty="0" err="1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reclamos</a:t>
            </a:r>
            <a:r>
              <a:rPr lang="en-US" sz="1150" i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.</a:t>
            </a:r>
            <a:endParaRPr sz="1150" i="1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  <a:p>
            <a:pPr>
              <a:buSzPts val="2300"/>
            </a:pPr>
            <a:endParaRPr sz="115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29" name="Google Shape;329;g22e7a604708_0_17"/>
          <p:cNvGraphicFramePr/>
          <p:nvPr>
            <p:extLst>
              <p:ext uri="{D42A27DB-BD31-4B8C-83A1-F6EECF244321}">
                <p14:modId xmlns:p14="http://schemas.microsoft.com/office/powerpoint/2010/main" val="268700744"/>
              </p:ext>
            </p:extLst>
          </p:nvPr>
        </p:nvGraphicFramePr>
        <p:xfrm>
          <a:off x="5191138" y="2219325"/>
          <a:ext cx="3266400" cy="183173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1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8105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 err="1"/>
                        <a:t>Tabla</a:t>
                      </a:r>
                      <a:r>
                        <a:rPr lang="en-US" sz="700" dirty="0"/>
                        <a:t> de datos crudos</a:t>
                      </a:r>
                      <a:endParaRPr sz="700" dirty="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Tipo de lácteo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Fecha de producción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 err="1"/>
                        <a:t>Ubicación</a:t>
                      </a:r>
                      <a:r>
                        <a:rPr lang="en-US" sz="700" dirty="0"/>
                        <a:t> de la planta de </a:t>
                      </a:r>
                      <a:r>
                        <a:rPr lang="en-US" sz="700" dirty="0" err="1"/>
                        <a:t>producción</a:t>
                      </a:r>
                      <a:endParaRPr sz="700" dirty="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Datos de </a:t>
                      </a:r>
                      <a:r>
                        <a:rPr lang="en-US" sz="700" dirty="0" err="1"/>
                        <a:t>reclamos</a:t>
                      </a:r>
                      <a:r>
                        <a:rPr lang="en-US" sz="700" dirty="0"/>
                        <a:t> de </a:t>
                      </a:r>
                      <a:r>
                        <a:rPr lang="en-US" sz="700" dirty="0" err="1"/>
                        <a:t>clientes</a:t>
                      </a:r>
                      <a:endParaRPr sz="700" dirty="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6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Leche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1/1/2023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Planta A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5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6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Queso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2/1/2023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Planta B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3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6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Yogur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2/1/2023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Planta A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2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6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Leche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3/1/2023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Planta C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7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6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Queso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3/1/2023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Planta A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4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6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Yogur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4/1/2023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Planta B</a:t>
                      </a:r>
                      <a:endParaRPr sz="70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1</a:t>
                      </a:r>
                      <a:endParaRPr sz="700" dirty="0"/>
                    </a:p>
                  </a:txBody>
                  <a:tcPr marL="45713" marR="45713" marT="45713" marB="4571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e7a604708_0_17"/>
          <p:cNvSpPr txBox="1"/>
          <p:nvPr/>
        </p:nvSpPr>
        <p:spPr>
          <a:xfrm>
            <a:off x="321313" y="487687"/>
            <a:ext cx="7674750" cy="93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1000"/>
              </a:lnSpc>
              <a:buSzPts val="3700"/>
            </a:pPr>
            <a:r>
              <a:rPr lang="es-ES" sz="1850" b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Paso 2: Enriquecimiento</a:t>
            </a:r>
            <a:endParaRPr sz="1750" b="1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  <a:p>
            <a:pPr indent="228600">
              <a:lnSpc>
                <a:spcPct val="111000"/>
              </a:lnSpc>
              <a:buSzPts val="3500"/>
            </a:pPr>
            <a:endParaRPr sz="1750" b="1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  <a:p>
            <a:pPr>
              <a:lnSpc>
                <a:spcPct val="111000"/>
              </a:lnSpc>
              <a:buSzPts val="3700"/>
            </a:pPr>
            <a:r>
              <a:rPr lang="en-US" sz="1850" b="1" dirty="0">
                <a:latin typeface="Poppins" panose="00000500000000000000" pitchFamily="2" charset="0"/>
                <a:ea typeface="Century Gothic"/>
                <a:cs typeface="Poppins" panose="00000500000000000000" pitchFamily="2" charset="0"/>
                <a:sym typeface="Century Gothic"/>
              </a:rPr>
              <a:t>	</a:t>
            </a:r>
            <a:endParaRPr sz="1200" dirty="0">
              <a:latin typeface="Poppins" panose="00000500000000000000" pitchFamily="2" charset="0"/>
              <a:ea typeface="Century Gothic"/>
              <a:cs typeface="Poppins" panose="00000500000000000000" pitchFamily="2" charset="0"/>
              <a:sym typeface="Century Gothic"/>
            </a:endParaRPr>
          </a:p>
        </p:txBody>
      </p:sp>
      <p:pic>
        <p:nvPicPr>
          <p:cNvPr id="326" name="Google Shape;326;g22e7a604708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0652" y="82619"/>
            <a:ext cx="240662" cy="25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22e7a604708_0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8824651" y="4810185"/>
            <a:ext cx="240662" cy="2526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335;g1e4256ec198_0_3">
            <a:extLst>
              <a:ext uri="{FF2B5EF4-FFF2-40B4-BE49-F238E27FC236}">
                <a16:creationId xmlns:a16="http://schemas.microsoft.com/office/drawing/2014/main" id="{2F2BCB20-EA14-A5F4-BD2A-A6D82BE4AE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9817332"/>
              </p:ext>
            </p:extLst>
          </p:nvPr>
        </p:nvGraphicFramePr>
        <p:xfrm>
          <a:off x="5049217" y="366228"/>
          <a:ext cx="3534776" cy="43888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4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9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9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9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Tabla</a:t>
                      </a:r>
                      <a:r>
                        <a:rPr lang="en-US" sz="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de datos </a:t>
                      </a:r>
                      <a:r>
                        <a:rPr lang="en-US" sz="6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enriquecidos</a:t>
                      </a:r>
                      <a:endParaRPr sz="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Tipo de lácteo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Fecha de producción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Ubicación de la planta de producción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Datos de </a:t>
                      </a:r>
                      <a:r>
                        <a:rPr lang="en-US" sz="6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reclamos</a:t>
                      </a:r>
                      <a:r>
                        <a:rPr lang="en-US" sz="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de </a:t>
                      </a:r>
                      <a:r>
                        <a:rPr lang="en-US" sz="6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clientes</a:t>
                      </a:r>
                      <a:endParaRPr sz="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Tasa de reclamos por tipo de producto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Frecuencia de reclamos en un período de tiempo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Distribución</a:t>
                      </a:r>
                      <a:r>
                        <a:rPr lang="en-US" sz="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6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geográfica</a:t>
                      </a:r>
                      <a:r>
                        <a:rPr lang="en-US" sz="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de </a:t>
                      </a:r>
                      <a:r>
                        <a:rPr lang="en-US" sz="6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reclamos</a:t>
                      </a:r>
                      <a:endParaRPr sz="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Leche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1/1/2023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Planta A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0.5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5/7 días</a:t>
                      </a:r>
                      <a:endParaRPr sz="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Planta A: 5, Planta C: 0</a:t>
                      </a:r>
                      <a:endParaRPr sz="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Queso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2/1/2023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Planta B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0.33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3/7 días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Planta A: 3, Planta B: 0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Yogur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2/1/2023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Planta A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0.2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2/7 días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Planta A: 2, Planta B: 0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Leche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3/1/2023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Planta C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0.7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7/7 días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Planta A: 0, Planta C: 7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Queso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3/1/2023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Planta A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0.4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4/7 días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Planta A: 4, Planta B: 0</a:t>
                      </a:r>
                      <a:endParaRPr sz="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Yogur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4/1/2023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Planta B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0.1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1/7 días</a:t>
                      </a:r>
                      <a:endParaRPr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Planta A: 0, Planta B: 1</a:t>
                      </a:r>
                      <a:endParaRPr sz="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Google Shape;341;g1e4256ec198_0_3">
            <a:extLst>
              <a:ext uri="{FF2B5EF4-FFF2-40B4-BE49-F238E27FC236}">
                <a16:creationId xmlns:a16="http://schemas.microsoft.com/office/drawing/2014/main" id="{6235CD60-E40F-AE54-8C52-54C6525E92DA}"/>
              </a:ext>
            </a:extLst>
          </p:cNvPr>
          <p:cNvSpPr/>
          <p:nvPr/>
        </p:nvSpPr>
        <p:spPr>
          <a:xfrm>
            <a:off x="4331023" y="2762890"/>
            <a:ext cx="600075" cy="368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Google Shape;342;g1e4256ec198_0_3">
            <a:extLst>
              <a:ext uri="{FF2B5EF4-FFF2-40B4-BE49-F238E27FC236}">
                <a16:creationId xmlns:a16="http://schemas.microsoft.com/office/drawing/2014/main" id="{6B441B16-8D0A-913C-444A-FB1596C19C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57749"/>
              </p:ext>
            </p:extLst>
          </p:nvPr>
        </p:nvGraphicFramePr>
        <p:xfrm>
          <a:off x="80652" y="1570988"/>
          <a:ext cx="4132252" cy="27521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33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3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58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Tabla</a:t>
                      </a:r>
                      <a:r>
                        <a:rPr lang="en-US" sz="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de datos crudos</a:t>
                      </a:r>
                      <a:endParaRPr sz="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Tipo de </a:t>
                      </a:r>
                      <a:r>
                        <a:rPr lang="en-US" sz="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lácteo</a:t>
                      </a:r>
                      <a:endParaRPr sz="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Fecha</a:t>
                      </a:r>
                      <a:r>
                        <a:rPr lang="en-US" sz="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de </a:t>
                      </a:r>
                      <a:r>
                        <a:rPr lang="en-US" sz="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producción</a:t>
                      </a:r>
                      <a:endParaRPr sz="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Ubicación</a:t>
                      </a:r>
                      <a:r>
                        <a:rPr lang="en-US" sz="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de la planta de </a:t>
                      </a:r>
                      <a:r>
                        <a:rPr lang="en-US" sz="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producción</a:t>
                      </a:r>
                      <a:endParaRPr sz="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Datos de </a:t>
                      </a:r>
                      <a:r>
                        <a:rPr lang="en-US" sz="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reclamos</a:t>
                      </a:r>
                      <a:r>
                        <a:rPr lang="en-US" sz="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de </a:t>
                      </a:r>
                      <a:r>
                        <a:rPr lang="en-US" sz="8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clientes</a:t>
                      </a:r>
                      <a:endParaRPr sz="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Leche</a:t>
                      </a:r>
                      <a:endParaRPr sz="8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1/1/2023</a:t>
                      </a:r>
                      <a:endParaRPr sz="8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Planta A</a:t>
                      </a:r>
                      <a:endParaRPr sz="8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</a:t>
                      </a:r>
                      <a:endParaRPr sz="8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Queso</a:t>
                      </a:r>
                      <a:endParaRPr sz="8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2/1/2023</a:t>
                      </a:r>
                      <a:endParaRPr sz="8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Planta B</a:t>
                      </a:r>
                      <a:endParaRPr sz="8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</a:t>
                      </a:r>
                      <a:endParaRPr sz="8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8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Yogur</a:t>
                      </a:r>
                      <a:endParaRPr sz="8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2/1/2023</a:t>
                      </a:r>
                      <a:endParaRPr sz="8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Planta A</a:t>
                      </a:r>
                      <a:endParaRPr sz="8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</a:t>
                      </a:r>
                      <a:endParaRPr sz="8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8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Leche</a:t>
                      </a:r>
                      <a:endParaRPr sz="8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3/1/2023</a:t>
                      </a:r>
                      <a:endParaRPr sz="8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Planta C</a:t>
                      </a:r>
                      <a:endParaRPr sz="8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</a:t>
                      </a:r>
                      <a:endParaRPr sz="8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8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Queso</a:t>
                      </a:r>
                      <a:endParaRPr sz="8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3/1/2023</a:t>
                      </a:r>
                      <a:endParaRPr sz="8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Planta A</a:t>
                      </a:r>
                      <a:endParaRPr sz="8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</a:t>
                      </a:r>
                      <a:endParaRPr sz="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58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Yogur</a:t>
                      </a:r>
                      <a:endParaRPr sz="8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4/1/2023</a:t>
                      </a:r>
                      <a:endParaRPr sz="8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Planta B</a:t>
                      </a:r>
                      <a:endParaRPr sz="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</a:t>
                      </a:r>
                      <a:endParaRPr sz="8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836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l="10253" t="7588" r="2188" b="1633"/>
          <a:stretch/>
        </p:blipFill>
        <p:spPr>
          <a:xfrm>
            <a:off x="4572000" y="1445824"/>
            <a:ext cx="3859950" cy="2667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Google Shape;61;p14"/>
          <p:cNvSpPr txBox="1"/>
          <p:nvPr/>
        </p:nvSpPr>
        <p:spPr>
          <a:xfrm>
            <a:off x="684213" y="593316"/>
            <a:ext cx="4782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es" dirty="0">
                <a:sym typeface="Poppins SemiBold"/>
              </a:rPr>
              <a:t>Temario</a:t>
            </a:r>
            <a:endParaRPr dirty="0">
              <a:sym typeface="Poppins SemiBold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84213" y="1062697"/>
            <a:ext cx="3347871" cy="163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ES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"/>
              </a:rPr>
              <a:t>Repaso de las etapas en el ciclo de vida de los datos.</a:t>
            </a: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ES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"/>
              </a:rPr>
              <a:t>Paso Nª4 Preparación y Transformación de datos. </a:t>
            </a: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ES" b="1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"/>
              </a:rPr>
              <a:t>Fundamentos en la limpieza de datos. </a:t>
            </a: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ES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"/>
              </a:rPr>
              <a:t>Paso Nº5 Exploración y Visualización de datos</a:t>
            </a: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ES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  <a:sym typeface="Raleway"/>
            </a:endParaRP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ES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  <a:sym typeface="Raleway"/>
            </a:endParaRP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AR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39700">
              <a:lnSpc>
                <a:spcPct val="150000"/>
              </a:lnSpc>
              <a:buClr>
                <a:srgbClr val="666666"/>
              </a:buClr>
              <a:buSzPts val="1400"/>
            </a:pPr>
            <a:endParaRPr lang="es-AR" b="1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AR" b="1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  <a:sym typeface="Raleway"/>
            </a:endParaRP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AR" b="1" dirty="0">
              <a:solidFill>
                <a:srgbClr val="666666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086435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E8865-6371-B415-BE84-C755801A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Fundamentos en la limpieza de datos</a:t>
            </a:r>
            <a:br>
              <a:rPr lang="es-AR" b="1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s-AR" b="1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s-AR" b="1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s-AR" b="1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s-AR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3B635E2-B970-C7D3-9E96-DC8E73FAFDCE}"/>
              </a:ext>
            </a:extLst>
          </p:cNvPr>
          <p:cNvSpPr txBox="1"/>
          <p:nvPr/>
        </p:nvSpPr>
        <p:spPr>
          <a:xfrm>
            <a:off x="593558" y="1427747"/>
            <a:ext cx="4652211" cy="2677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¿Qué es la limpieza de datos?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Proceso de identificar y corregir errores en los datos, como datos faltantes, datos incorrectos, datos duplicados o datos inconsistentes.</a:t>
            </a:r>
          </a:p>
          <a:p>
            <a:pPr algn="ctr"/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Implica realizar diversas tareas:</a:t>
            </a:r>
          </a:p>
          <a:p>
            <a:pPr algn="ctr"/>
            <a:endParaRPr lang="es-AR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Eliminación de registros duplicados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 Corrección de errores tipográficos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Imputación de valores faltantes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Validación de la consistencia de los datos.</a:t>
            </a:r>
          </a:p>
          <a:p>
            <a:endParaRPr lang="es-A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C38C8C3-CA5D-3261-0F04-3CE11C2138B6}"/>
              </a:ext>
            </a:extLst>
          </p:cNvPr>
          <p:cNvSpPr/>
          <p:nvPr/>
        </p:nvSpPr>
        <p:spPr>
          <a:xfrm>
            <a:off x="6395413" y="1833086"/>
            <a:ext cx="1561470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1800" b="1" dirty="0">
                <a:ln/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Pandas</a:t>
            </a:r>
          </a:p>
          <a:p>
            <a:pPr algn="ctr"/>
            <a:endParaRPr lang="es-ES" sz="1800" b="1" dirty="0">
              <a:ln/>
              <a:solidFill>
                <a:schemeClr val="accent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s-ES" sz="1800" b="1" dirty="0" err="1">
                <a:ln/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Missingno</a:t>
            </a:r>
            <a:endParaRPr lang="es-ES" sz="1800" b="1" dirty="0">
              <a:ln/>
              <a:solidFill>
                <a:schemeClr val="accent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s-ES" sz="1800" b="1" dirty="0">
              <a:ln/>
              <a:solidFill>
                <a:schemeClr val="accent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s-ES" sz="1800" b="1" dirty="0" err="1">
                <a:ln/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Seaborn</a:t>
            </a:r>
            <a:endParaRPr lang="es-ES" sz="1800" b="1" dirty="0">
              <a:ln/>
              <a:solidFill>
                <a:schemeClr val="accent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Gráfico 10" descr="Flecha derecha con relleno sólido">
            <a:extLst>
              <a:ext uri="{FF2B5EF4-FFF2-40B4-BE49-F238E27FC236}">
                <a16:creationId xmlns:a16="http://schemas.microsoft.com/office/drawing/2014/main" id="{D8DBC162-2FD4-575E-B2B5-37324E039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1675" y="2222834"/>
            <a:ext cx="697832" cy="69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59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2C058424-345A-0CF2-A66B-616D0C0111FC}"/>
              </a:ext>
            </a:extLst>
          </p:cNvPr>
          <p:cNvGrpSpPr/>
          <p:nvPr/>
        </p:nvGrpSpPr>
        <p:grpSpPr>
          <a:xfrm>
            <a:off x="650694" y="663898"/>
            <a:ext cx="5429100" cy="1462800"/>
            <a:chOff x="650694" y="1140300"/>
            <a:chExt cx="5429100" cy="1462800"/>
          </a:xfrm>
        </p:grpSpPr>
        <p:sp>
          <p:nvSpPr>
            <p:cNvPr id="54" name="Google Shape;54;p13"/>
            <p:cNvSpPr txBox="1"/>
            <p:nvPr/>
          </p:nvSpPr>
          <p:spPr>
            <a:xfrm>
              <a:off x="650694" y="1140300"/>
              <a:ext cx="5429100" cy="107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304269"/>
                  </a:solidFill>
                  <a:latin typeface="Poppins"/>
                  <a:ea typeface="Poppins"/>
                  <a:cs typeface="Poppins"/>
                  <a:sym typeface="Poppins"/>
                </a:rPr>
                <a:t>Módulo 1 -Unidad Nº2  </a:t>
              </a:r>
              <a:endParaRPr sz="2000" b="1" dirty="0">
                <a:solidFill>
                  <a:srgbClr val="304269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" name="Google Shape;55;p13"/>
            <p:cNvSpPr txBox="1"/>
            <p:nvPr/>
          </p:nvSpPr>
          <p:spPr>
            <a:xfrm>
              <a:off x="650694" y="2212500"/>
              <a:ext cx="53400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dirty="0">
                  <a:solidFill>
                    <a:srgbClr val="353744"/>
                  </a:solidFill>
                  <a:latin typeface="Poppins"/>
                  <a:ea typeface="Poppins"/>
                  <a:cs typeface="Poppins"/>
                  <a:sym typeface="Poppins"/>
                </a:rPr>
                <a:t>Estadística fácil para un Data Scientist</a:t>
              </a:r>
            </a:p>
          </p:txBody>
        </p:sp>
      </p:grpSp>
      <p:sp>
        <p:nvSpPr>
          <p:cNvPr id="2" name="Google Shape;118;p21">
            <a:extLst>
              <a:ext uri="{FF2B5EF4-FFF2-40B4-BE49-F238E27FC236}">
                <a16:creationId xmlns:a16="http://schemas.microsoft.com/office/drawing/2014/main" id="{565840A3-412C-7FB0-D561-3501FC05FD99}"/>
              </a:ext>
            </a:extLst>
          </p:cNvPr>
          <p:cNvSpPr txBox="1"/>
          <p:nvPr/>
        </p:nvSpPr>
        <p:spPr>
          <a:xfrm>
            <a:off x="650694" y="465750"/>
            <a:ext cx="6804206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4200"/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r>
              <a:rPr lang="es-ES" dirty="0">
                <a:sym typeface="Raleway SemiBold"/>
              </a:rPr>
              <a:t>¿Dónde estamos en relación al material?</a:t>
            </a:r>
            <a:endParaRPr lang="es-AR" dirty="0">
              <a:sym typeface="Raleway SemiBold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2AEDF5B0-F835-5A0E-B9AE-F32B3EF0DDC4}"/>
              </a:ext>
            </a:extLst>
          </p:cNvPr>
          <p:cNvGrpSpPr/>
          <p:nvPr/>
        </p:nvGrpSpPr>
        <p:grpSpPr>
          <a:xfrm>
            <a:off x="657225" y="1703424"/>
            <a:ext cx="7845606" cy="1737400"/>
            <a:chOff x="650694" y="1335600"/>
            <a:chExt cx="7845606" cy="1737400"/>
          </a:xfrm>
        </p:grpSpPr>
        <p:sp>
          <p:nvSpPr>
            <p:cNvPr id="5" name="Google Shape;54;p13">
              <a:extLst>
                <a:ext uri="{FF2B5EF4-FFF2-40B4-BE49-F238E27FC236}">
                  <a16:creationId xmlns:a16="http://schemas.microsoft.com/office/drawing/2014/main" id="{846F4F23-5E62-783E-C13A-80A69241F989}"/>
                </a:ext>
              </a:extLst>
            </p:cNvPr>
            <p:cNvSpPr txBox="1"/>
            <p:nvPr/>
          </p:nvSpPr>
          <p:spPr>
            <a:xfrm>
              <a:off x="650694" y="1335600"/>
              <a:ext cx="5429100" cy="107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304269"/>
                  </a:solidFill>
                  <a:latin typeface="Poppins"/>
                  <a:ea typeface="Poppins"/>
                  <a:cs typeface="Poppins"/>
                  <a:sym typeface="Poppins"/>
                </a:rPr>
                <a:t>Módulo 2 -Unidad Nº1  </a:t>
              </a:r>
              <a:endParaRPr sz="2000" b="1" dirty="0">
                <a:solidFill>
                  <a:srgbClr val="304269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" name="Google Shape;55;p13">
              <a:extLst>
                <a:ext uri="{FF2B5EF4-FFF2-40B4-BE49-F238E27FC236}">
                  <a16:creationId xmlns:a16="http://schemas.microsoft.com/office/drawing/2014/main" id="{08DE848D-8B19-2E0A-C928-EE1638D54426}"/>
                </a:ext>
              </a:extLst>
            </p:cNvPr>
            <p:cNvSpPr txBox="1"/>
            <p:nvPr/>
          </p:nvSpPr>
          <p:spPr>
            <a:xfrm>
              <a:off x="650694" y="2682400"/>
              <a:ext cx="7845606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s-AR" sz="1800" dirty="0">
                <a:solidFill>
                  <a:srgbClr val="353744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dirty="0">
                  <a:solidFill>
                    <a:srgbClr val="353744"/>
                  </a:solidFill>
                  <a:latin typeface="Poppins"/>
                  <a:ea typeface="Poppins"/>
                  <a:cs typeface="Poppins"/>
                  <a:sym typeface="Poppins"/>
                </a:rPr>
                <a:t>Aplicación de herramientas informáticas al Ciclo de Vida de los Datos - Fase I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45A9B41D-F832-F2D7-56A0-E3E7AAC82960}"/>
              </a:ext>
            </a:extLst>
          </p:cNvPr>
          <p:cNvGrpSpPr/>
          <p:nvPr/>
        </p:nvGrpSpPr>
        <p:grpSpPr>
          <a:xfrm>
            <a:off x="657225" y="3077248"/>
            <a:ext cx="7845606" cy="1737400"/>
            <a:chOff x="650694" y="1335600"/>
            <a:chExt cx="7845606" cy="1737400"/>
          </a:xfrm>
        </p:grpSpPr>
        <p:sp>
          <p:nvSpPr>
            <p:cNvPr id="8" name="Google Shape;54;p13">
              <a:extLst>
                <a:ext uri="{FF2B5EF4-FFF2-40B4-BE49-F238E27FC236}">
                  <a16:creationId xmlns:a16="http://schemas.microsoft.com/office/drawing/2014/main" id="{7F701E44-8D7C-1488-FA59-821356483663}"/>
                </a:ext>
              </a:extLst>
            </p:cNvPr>
            <p:cNvSpPr txBox="1"/>
            <p:nvPr/>
          </p:nvSpPr>
          <p:spPr>
            <a:xfrm>
              <a:off x="650694" y="1335600"/>
              <a:ext cx="5429100" cy="107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304269"/>
                  </a:solidFill>
                  <a:latin typeface="Poppins"/>
                  <a:ea typeface="Poppins"/>
                  <a:cs typeface="Poppins"/>
                  <a:sym typeface="Poppins"/>
                </a:rPr>
                <a:t>Módulo 2 -Unidad Nº2  </a:t>
              </a:r>
              <a:endParaRPr sz="2000" b="1" dirty="0">
                <a:solidFill>
                  <a:srgbClr val="304269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" name="Google Shape;55;p13">
              <a:extLst>
                <a:ext uri="{FF2B5EF4-FFF2-40B4-BE49-F238E27FC236}">
                  <a16:creationId xmlns:a16="http://schemas.microsoft.com/office/drawing/2014/main" id="{387F5E2E-0744-85CC-725B-1CBF3AF7C01C}"/>
                </a:ext>
              </a:extLst>
            </p:cNvPr>
            <p:cNvSpPr txBox="1"/>
            <p:nvPr/>
          </p:nvSpPr>
          <p:spPr>
            <a:xfrm>
              <a:off x="650694" y="2682400"/>
              <a:ext cx="7845606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s-AR" sz="1800" dirty="0">
                <a:solidFill>
                  <a:srgbClr val="353744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dirty="0">
                  <a:solidFill>
                    <a:srgbClr val="353744"/>
                  </a:solidFill>
                  <a:latin typeface="Poppins"/>
                  <a:ea typeface="Poppins"/>
                  <a:cs typeface="Poppins"/>
                  <a:sym typeface="Poppins"/>
                </a:rPr>
                <a:t>Aplicación de herramientas informáticas al Ciclo de Vida de los Datos - Fase II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5559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E8865-6371-B415-BE84-C755801A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Fundamentos en la limpieza de datos</a:t>
            </a:r>
            <a:br>
              <a:rPr lang="es-AR" b="1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s-AR" b="1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s-AR" b="1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s-AR" b="1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3F745E-A676-21BD-40E9-ECBD8C4863A7}"/>
              </a:ext>
            </a:extLst>
          </p:cNvPr>
          <p:cNvSpPr txBox="1"/>
          <p:nvPr/>
        </p:nvSpPr>
        <p:spPr>
          <a:xfrm>
            <a:off x="449178" y="2367523"/>
            <a:ext cx="6914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Ejemplificación</a:t>
            </a:r>
            <a:r>
              <a:rPr lang="es-E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: 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Limpieza de datos 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en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 Python</a:t>
            </a:r>
            <a:endParaRPr lang="en-US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  <a:hlinkClick r:id="rId4"/>
              </a:rPr>
              <a:t>Estadisticas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  <a:hlinkClick r:id="rId4"/>
              </a:rPr>
              <a:t> con pandas</a:t>
            </a:r>
            <a:endParaRPr lang="es-AR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575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l="10253" t="7588" r="2188" b="1633"/>
          <a:stretch/>
        </p:blipFill>
        <p:spPr>
          <a:xfrm>
            <a:off x="4572000" y="1445824"/>
            <a:ext cx="3859950" cy="2667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Google Shape;61;p14"/>
          <p:cNvSpPr txBox="1"/>
          <p:nvPr/>
        </p:nvSpPr>
        <p:spPr>
          <a:xfrm>
            <a:off x="684213" y="593316"/>
            <a:ext cx="4782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es" dirty="0">
                <a:sym typeface="Poppins SemiBold"/>
              </a:rPr>
              <a:t>Temario</a:t>
            </a:r>
            <a:endParaRPr dirty="0">
              <a:sym typeface="Poppins SemiBold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84213" y="1062697"/>
            <a:ext cx="3347871" cy="163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ES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"/>
              </a:rPr>
              <a:t>Repaso de las etapas en el ciclo de vida de los datos.</a:t>
            </a: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ES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"/>
              </a:rPr>
              <a:t>Paso Nª4 Preparación y Transformación de datos. </a:t>
            </a: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ES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"/>
              </a:rPr>
              <a:t>Fundamentos en la limpieza de datos. </a:t>
            </a: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ES" b="1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"/>
              </a:rPr>
              <a:t>Paso Nº5 Exploración y Visualización de datos</a:t>
            </a: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ES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  <a:sym typeface="Raleway"/>
            </a:endParaRP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ES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  <a:sym typeface="Raleway"/>
            </a:endParaRP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AR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39700">
              <a:lnSpc>
                <a:spcPct val="150000"/>
              </a:lnSpc>
              <a:buClr>
                <a:srgbClr val="666666"/>
              </a:buClr>
              <a:buSzPts val="1400"/>
            </a:pPr>
            <a:endParaRPr lang="es-AR" b="1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AR" b="1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  <a:sym typeface="Raleway"/>
            </a:endParaRP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AR" b="1" dirty="0">
              <a:solidFill>
                <a:srgbClr val="666666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549158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2  / </a:t>
            </a:r>
            <a:r>
              <a:rPr lang="es-AR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Estadística fácil para un Data Scientist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" name="Google Shape;76;p17">
            <a:extLst>
              <a:ext uri="{FF2B5EF4-FFF2-40B4-BE49-F238E27FC236}">
                <a16:creationId xmlns:a16="http://schemas.microsoft.com/office/drawing/2014/main" id="{64395D84-004C-5D6E-65D4-66763E91786F}"/>
              </a:ext>
            </a:extLst>
          </p:cNvPr>
          <p:cNvSpPr txBox="1"/>
          <p:nvPr/>
        </p:nvSpPr>
        <p:spPr>
          <a:xfrm>
            <a:off x="688794" y="508444"/>
            <a:ext cx="6270806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353744"/>
                </a:solidFill>
                <a:latin typeface="Poppins"/>
                <a:ea typeface="Poppins"/>
                <a:cs typeface="Poppins"/>
                <a:sym typeface="Poppins"/>
              </a:rPr>
              <a:t>3. Representaciones gráficas</a:t>
            </a:r>
          </a:p>
        </p:txBody>
      </p:sp>
      <p:pic>
        <p:nvPicPr>
          <p:cNvPr id="11" name="Gráfico 10" descr="Preguntas con relleno sólido">
            <a:extLst>
              <a:ext uri="{FF2B5EF4-FFF2-40B4-BE49-F238E27FC236}">
                <a16:creationId xmlns:a16="http://schemas.microsoft.com/office/drawing/2014/main" id="{3EE88CFE-ECEB-8BCD-D163-0BBB79F59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739" y="1323242"/>
            <a:ext cx="2497015" cy="2497015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DEB7B10-F068-A8F8-ED3B-D6A92B5D8D30}"/>
              </a:ext>
            </a:extLst>
          </p:cNvPr>
          <p:cNvCxnSpPr>
            <a:cxnSpLocks/>
          </p:cNvCxnSpPr>
          <p:nvPr/>
        </p:nvCxnSpPr>
        <p:spPr>
          <a:xfrm flipV="1">
            <a:off x="3705112" y="2243422"/>
            <a:ext cx="978568" cy="535704"/>
          </a:xfrm>
          <a:prstGeom prst="straightConnector1">
            <a:avLst/>
          </a:prstGeom>
          <a:ln>
            <a:solidFill>
              <a:srgbClr val="D013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D5EAC42-77C1-5DAC-68E2-5C325B0A8F88}"/>
              </a:ext>
            </a:extLst>
          </p:cNvPr>
          <p:cNvCxnSpPr>
            <a:cxnSpLocks/>
          </p:cNvCxnSpPr>
          <p:nvPr/>
        </p:nvCxnSpPr>
        <p:spPr>
          <a:xfrm>
            <a:off x="3705112" y="2779126"/>
            <a:ext cx="978568" cy="353404"/>
          </a:xfrm>
          <a:prstGeom prst="straightConnector1">
            <a:avLst/>
          </a:prstGeom>
          <a:ln>
            <a:solidFill>
              <a:srgbClr val="D013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E257A5C-5396-788E-69B2-B2841A9462E9}"/>
              </a:ext>
            </a:extLst>
          </p:cNvPr>
          <p:cNvSpPr/>
          <p:nvPr/>
        </p:nvSpPr>
        <p:spPr>
          <a:xfrm>
            <a:off x="4915676" y="1968854"/>
            <a:ext cx="1529348" cy="478255"/>
          </a:xfrm>
          <a:prstGeom prst="rect">
            <a:avLst/>
          </a:prstGeom>
          <a:solidFill>
            <a:srgbClr val="C00000"/>
          </a:solidFill>
          <a:ln>
            <a:solidFill>
              <a:srgbClr val="D013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¿Qué quiero?</a:t>
            </a:r>
            <a:endParaRPr lang="es-A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9BCCD47-BACB-5F15-7864-31199B195EFD}"/>
              </a:ext>
            </a:extLst>
          </p:cNvPr>
          <p:cNvSpPr/>
          <p:nvPr/>
        </p:nvSpPr>
        <p:spPr>
          <a:xfrm>
            <a:off x="4897574" y="3003299"/>
            <a:ext cx="1529348" cy="478255"/>
          </a:xfrm>
          <a:prstGeom prst="rect">
            <a:avLst/>
          </a:prstGeom>
          <a:solidFill>
            <a:srgbClr val="C00000"/>
          </a:solidFill>
          <a:ln>
            <a:solidFill>
              <a:srgbClr val="D013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Audiencia</a:t>
            </a:r>
            <a:endParaRPr lang="es-A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Cerrar llave 20">
            <a:extLst>
              <a:ext uri="{FF2B5EF4-FFF2-40B4-BE49-F238E27FC236}">
                <a16:creationId xmlns:a16="http://schemas.microsoft.com/office/drawing/2014/main" id="{2AF5D6E6-8CA5-C1F9-FF2E-DC5D183A79EF}"/>
              </a:ext>
            </a:extLst>
          </p:cNvPr>
          <p:cNvSpPr/>
          <p:nvPr/>
        </p:nvSpPr>
        <p:spPr>
          <a:xfrm>
            <a:off x="6325327" y="1271412"/>
            <a:ext cx="586154" cy="3206888"/>
          </a:xfrm>
          <a:custGeom>
            <a:avLst/>
            <a:gdLst>
              <a:gd name="connsiteX0" fmla="*/ 0 w 586154"/>
              <a:gd name="connsiteY0" fmla="*/ 0 h 3206888"/>
              <a:gd name="connsiteX1" fmla="*/ 293077 w 586154"/>
              <a:gd name="connsiteY1" fmla="*/ 48844 h 3206888"/>
              <a:gd name="connsiteX2" fmla="*/ 293077 w 586154"/>
              <a:gd name="connsiteY2" fmla="*/ 565820 h 3206888"/>
              <a:gd name="connsiteX3" fmla="*/ 293077 w 586154"/>
              <a:gd name="connsiteY3" fmla="*/ 1097854 h 3206888"/>
              <a:gd name="connsiteX4" fmla="*/ 293077 w 586154"/>
              <a:gd name="connsiteY4" fmla="*/ 1554600 h 3206888"/>
              <a:gd name="connsiteX5" fmla="*/ 586154 w 586154"/>
              <a:gd name="connsiteY5" fmla="*/ 1603444 h 3206888"/>
              <a:gd name="connsiteX6" fmla="*/ 293077 w 586154"/>
              <a:gd name="connsiteY6" fmla="*/ 1652288 h 3206888"/>
              <a:gd name="connsiteX7" fmla="*/ 293077 w 586154"/>
              <a:gd name="connsiteY7" fmla="*/ 2169264 h 3206888"/>
              <a:gd name="connsiteX8" fmla="*/ 293077 w 586154"/>
              <a:gd name="connsiteY8" fmla="*/ 2656125 h 3206888"/>
              <a:gd name="connsiteX9" fmla="*/ 293077 w 586154"/>
              <a:gd name="connsiteY9" fmla="*/ 3158044 h 3206888"/>
              <a:gd name="connsiteX10" fmla="*/ 0 w 586154"/>
              <a:gd name="connsiteY10" fmla="*/ 3206888 h 3206888"/>
              <a:gd name="connsiteX11" fmla="*/ 0 w 586154"/>
              <a:gd name="connsiteY11" fmla="*/ 2533442 h 3206888"/>
              <a:gd name="connsiteX12" fmla="*/ 0 w 586154"/>
              <a:gd name="connsiteY12" fmla="*/ 1924133 h 3206888"/>
              <a:gd name="connsiteX13" fmla="*/ 0 w 586154"/>
              <a:gd name="connsiteY13" fmla="*/ 1378962 h 3206888"/>
              <a:gd name="connsiteX14" fmla="*/ 0 w 586154"/>
              <a:gd name="connsiteY14" fmla="*/ 705515 h 3206888"/>
              <a:gd name="connsiteX15" fmla="*/ 0 w 586154"/>
              <a:gd name="connsiteY15" fmla="*/ 0 h 3206888"/>
              <a:gd name="connsiteX0" fmla="*/ 0 w 586154"/>
              <a:gd name="connsiteY0" fmla="*/ 0 h 3206888"/>
              <a:gd name="connsiteX1" fmla="*/ 293077 w 586154"/>
              <a:gd name="connsiteY1" fmla="*/ 48844 h 3206888"/>
              <a:gd name="connsiteX2" fmla="*/ 293077 w 586154"/>
              <a:gd name="connsiteY2" fmla="*/ 535705 h 3206888"/>
              <a:gd name="connsiteX3" fmla="*/ 293077 w 586154"/>
              <a:gd name="connsiteY3" fmla="*/ 1007509 h 3206888"/>
              <a:gd name="connsiteX4" fmla="*/ 293077 w 586154"/>
              <a:gd name="connsiteY4" fmla="*/ 1554600 h 3206888"/>
              <a:gd name="connsiteX5" fmla="*/ 586154 w 586154"/>
              <a:gd name="connsiteY5" fmla="*/ 1603444 h 3206888"/>
              <a:gd name="connsiteX6" fmla="*/ 293077 w 586154"/>
              <a:gd name="connsiteY6" fmla="*/ 1652288 h 3206888"/>
              <a:gd name="connsiteX7" fmla="*/ 293077 w 586154"/>
              <a:gd name="connsiteY7" fmla="*/ 2124092 h 3206888"/>
              <a:gd name="connsiteX8" fmla="*/ 293077 w 586154"/>
              <a:gd name="connsiteY8" fmla="*/ 2595895 h 3206888"/>
              <a:gd name="connsiteX9" fmla="*/ 293077 w 586154"/>
              <a:gd name="connsiteY9" fmla="*/ 3158044 h 3206888"/>
              <a:gd name="connsiteX10" fmla="*/ 0 w 586154"/>
              <a:gd name="connsiteY10" fmla="*/ 3206888 h 32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6154" h="3206888" stroke="0" extrusionOk="0">
                <a:moveTo>
                  <a:pt x="0" y="0"/>
                </a:moveTo>
                <a:cubicBezTo>
                  <a:pt x="161214" y="-2388"/>
                  <a:pt x="296659" y="16803"/>
                  <a:pt x="293077" y="48844"/>
                </a:cubicBezTo>
                <a:cubicBezTo>
                  <a:pt x="276094" y="176586"/>
                  <a:pt x="283996" y="332779"/>
                  <a:pt x="293077" y="565820"/>
                </a:cubicBezTo>
                <a:cubicBezTo>
                  <a:pt x="302158" y="798861"/>
                  <a:pt x="304097" y="970031"/>
                  <a:pt x="293077" y="1097854"/>
                </a:cubicBezTo>
                <a:cubicBezTo>
                  <a:pt x="282057" y="1225677"/>
                  <a:pt x="309499" y="1403388"/>
                  <a:pt x="293077" y="1554600"/>
                </a:cubicBezTo>
                <a:cubicBezTo>
                  <a:pt x="294491" y="1585270"/>
                  <a:pt x="434800" y="1615082"/>
                  <a:pt x="586154" y="1603444"/>
                </a:cubicBezTo>
                <a:cubicBezTo>
                  <a:pt x="429962" y="1602402"/>
                  <a:pt x="287831" y="1623892"/>
                  <a:pt x="293077" y="1652288"/>
                </a:cubicBezTo>
                <a:cubicBezTo>
                  <a:pt x="267515" y="1882544"/>
                  <a:pt x="276832" y="2039982"/>
                  <a:pt x="293077" y="2169264"/>
                </a:cubicBezTo>
                <a:cubicBezTo>
                  <a:pt x="309322" y="2298546"/>
                  <a:pt x="279292" y="2446973"/>
                  <a:pt x="293077" y="2656125"/>
                </a:cubicBezTo>
                <a:cubicBezTo>
                  <a:pt x="306862" y="2865277"/>
                  <a:pt x="299558" y="3003905"/>
                  <a:pt x="293077" y="3158044"/>
                </a:cubicBezTo>
                <a:cubicBezTo>
                  <a:pt x="291122" y="3196913"/>
                  <a:pt x="138474" y="3213665"/>
                  <a:pt x="0" y="3206888"/>
                </a:cubicBezTo>
                <a:cubicBezTo>
                  <a:pt x="-29851" y="2955251"/>
                  <a:pt x="-26693" y="2850594"/>
                  <a:pt x="0" y="2533442"/>
                </a:cubicBezTo>
                <a:cubicBezTo>
                  <a:pt x="26693" y="2216290"/>
                  <a:pt x="21440" y="2187888"/>
                  <a:pt x="0" y="1924133"/>
                </a:cubicBezTo>
                <a:cubicBezTo>
                  <a:pt x="-21440" y="1660378"/>
                  <a:pt x="26160" y="1603144"/>
                  <a:pt x="0" y="1378962"/>
                </a:cubicBezTo>
                <a:cubicBezTo>
                  <a:pt x="-26160" y="1154780"/>
                  <a:pt x="23723" y="988722"/>
                  <a:pt x="0" y="705515"/>
                </a:cubicBezTo>
                <a:cubicBezTo>
                  <a:pt x="-23723" y="422308"/>
                  <a:pt x="-863" y="317708"/>
                  <a:pt x="0" y="0"/>
                </a:cubicBezTo>
                <a:close/>
              </a:path>
              <a:path w="586154" h="3206888" fill="none" extrusionOk="0">
                <a:moveTo>
                  <a:pt x="0" y="0"/>
                </a:moveTo>
                <a:cubicBezTo>
                  <a:pt x="163099" y="-3052"/>
                  <a:pt x="289868" y="26021"/>
                  <a:pt x="293077" y="48844"/>
                </a:cubicBezTo>
                <a:cubicBezTo>
                  <a:pt x="313627" y="235137"/>
                  <a:pt x="292567" y="406762"/>
                  <a:pt x="293077" y="535705"/>
                </a:cubicBezTo>
                <a:cubicBezTo>
                  <a:pt x="293587" y="664648"/>
                  <a:pt x="270840" y="775380"/>
                  <a:pt x="293077" y="1007509"/>
                </a:cubicBezTo>
                <a:cubicBezTo>
                  <a:pt x="315314" y="1239638"/>
                  <a:pt x="302654" y="1299227"/>
                  <a:pt x="293077" y="1554600"/>
                </a:cubicBezTo>
                <a:cubicBezTo>
                  <a:pt x="278632" y="1601724"/>
                  <a:pt x="427854" y="1596664"/>
                  <a:pt x="586154" y="1603444"/>
                </a:cubicBezTo>
                <a:cubicBezTo>
                  <a:pt x="423703" y="1599374"/>
                  <a:pt x="292988" y="1629613"/>
                  <a:pt x="293077" y="1652288"/>
                </a:cubicBezTo>
                <a:cubicBezTo>
                  <a:pt x="277275" y="1822532"/>
                  <a:pt x="288538" y="2017598"/>
                  <a:pt x="293077" y="2124092"/>
                </a:cubicBezTo>
                <a:cubicBezTo>
                  <a:pt x="297616" y="2230586"/>
                  <a:pt x="315954" y="2465002"/>
                  <a:pt x="293077" y="2595895"/>
                </a:cubicBezTo>
                <a:cubicBezTo>
                  <a:pt x="270200" y="2726788"/>
                  <a:pt x="287060" y="2947097"/>
                  <a:pt x="293077" y="3158044"/>
                </a:cubicBezTo>
                <a:cubicBezTo>
                  <a:pt x="305399" y="3163253"/>
                  <a:pt x="177673" y="3214868"/>
                  <a:pt x="0" y="3206888"/>
                </a:cubicBezTo>
              </a:path>
              <a:path w="586154" h="3206888" fill="none" stroke="0" extrusionOk="0">
                <a:moveTo>
                  <a:pt x="0" y="0"/>
                </a:moveTo>
                <a:cubicBezTo>
                  <a:pt x="158418" y="-577"/>
                  <a:pt x="294430" y="20502"/>
                  <a:pt x="293077" y="48844"/>
                </a:cubicBezTo>
                <a:cubicBezTo>
                  <a:pt x="303618" y="214944"/>
                  <a:pt x="292310" y="353148"/>
                  <a:pt x="293077" y="550763"/>
                </a:cubicBezTo>
                <a:cubicBezTo>
                  <a:pt x="293844" y="748378"/>
                  <a:pt x="268215" y="812928"/>
                  <a:pt x="293077" y="1067739"/>
                </a:cubicBezTo>
                <a:cubicBezTo>
                  <a:pt x="317939" y="1322550"/>
                  <a:pt x="270935" y="1355296"/>
                  <a:pt x="293077" y="1554600"/>
                </a:cubicBezTo>
                <a:cubicBezTo>
                  <a:pt x="289804" y="1597895"/>
                  <a:pt x="409475" y="1625908"/>
                  <a:pt x="586154" y="1603444"/>
                </a:cubicBezTo>
                <a:cubicBezTo>
                  <a:pt x="419525" y="1607836"/>
                  <a:pt x="292244" y="1629084"/>
                  <a:pt x="293077" y="1652288"/>
                </a:cubicBezTo>
                <a:cubicBezTo>
                  <a:pt x="295695" y="1770674"/>
                  <a:pt x="270980" y="2006618"/>
                  <a:pt x="293077" y="2169264"/>
                </a:cubicBezTo>
                <a:cubicBezTo>
                  <a:pt x="315174" y="2331910"/>
                  <a:pt x="299526" y="2559866"/>
                  <a:pt x="293077" y="2686240"/>
                </a:cubicBezTo>
                <a:cubicBezTo>
                  <a:pt x="286628" y="2812614"/>
                  <a:pt x="312732" y="2981198"/>
                  <a:pt x="293077" y="3158044"/>
                </a:cubicBezTo>
                <a:cubicBezTo>
                  <a:pt x="314332" y="3160402"/>
                  <a:pt x="145209" y="3213557"/>
                  <a:pt x="0" y="3206888"/>
                </a:cubicBezTo>
              </a:path>
            </a:pathLst>
          </a:custGeom>
          <a:ln>
            <a:solidFill>
              <a:srgbClr val="D01317"/>
            </a:solidFill>
            <a:extLst>
              <a:ext uri="{C807C97D-BFC1-408E-A445-0C87EB9F89A2}">
                <ask:lineSketchStyleProps xmlns:ask="http://schemas.microsoft.com/office/drawing/2018/sketchyshapes" sd="4121262553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0027DC4-8888-F4E7-594B-52F329327679}"/>
              </a:ext>
            </a:extLst>
          </p:cNvPr>
          <p:cNvSpPr txBox="1"/>
          <p:nvPr/>
        </p:nvSpPr>
        <p:spPr>
          <a:xfrm>
            <a:off x="7139157" y="2409794"/>
            <a:ext cx="1394832" cy="738664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Elección correcta del gráfico</a:t>
            </a:r>
            <a:endParaRPr lang="es-AR" dirty="0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32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2  / </a:t>
            </a:r>
            <a:r>
              <a:rPr lang="es-AR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Estadística fácil para un Data Scientist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" name="Google Shape;76;p17">
            <a:extLst>
              <a:ext uri="{FF2B5EF4-FFF2-40B4-BE49-F238E27FC236}">
                <a16:creationId xmlns:a16="http://schemas.microsoft.com/office/drawing/2014/main" id="{64395D84-004C-5D6E-65D4-66763E91786F}"/>
              </a:ext>
            </a:extLst>
          </p:cNvPr>
          <p:cNvSpPr txBox="1"/>
          <p:nvPr/>
        </p:nvSpPr>
        <p:spPr>
          <a:xfrm>
            <a:off x="688794" y="508444"/>
            <a:ext cx="6270806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353744"/>
                </a:solidFill>
                <a:latin typeface="Poppins"/>
                <a:ea typeface="Poppins"/>
                <a:cs typeface="Poppins"/>
                <a:sym typeface="Poppins"/>
              </a:rPr>
              <a:t>3. Representaciones gráficas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4ED2197F-3EAD-60EA-BB84-8B6CDD64E244}"/>
              </a:ext>
            </a:extLst>
          </p:cNvPr>
          <p:cNvGraphicFramePr/>
          <p:nvPr/>
        </p:nvGraphicFramePr>
        <p:xfrm>
          <a:off x="1641231" y="957151"/>
          <a:ext cx="5566055" cy="3764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6224ADF5-3B7B-7A85-2EBB-50885214CFAB}"/>
              </a:ext>
            </a:extLst>
          </p:cNvPr>
          <p:cNvSpPr txBox="1"/>
          <p:nvPr/>
        </p:nvSpPr>
        <p:spPr>
          <a:xfrm>
            <a:off x="311393" y="4327279"/>
            <a:ext cx="2545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lang="es-AR" b="1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lección de gráficos </a:t>
            </a:r>
            <a:endParaRPr lang="es-AR" b="1" dirty="0">
              <a:solidFill>
                <a:schemeClr val="tx1"/>
              </a:solidFill>
            </a:endParaRPr>
          </a:p>
        </p:txBody>
      </p:sp>
      <p:pic>
        <p:nvPicPr>
          <p:cNvPr id="6" name="Gráfico 5" descr="megáfono1 contorno">
            <a:extLst>
              <a:ext uri="{FF2B5EF4-FFF2-40B4-BE49-F238E27FC236}">
                <a16:creationId xmlns:a16="http://schemas.microsoft.com/office/drawing/2014/main" id="{D0FCFFD9-2FCE-6797-F9D9-B85417BF5C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007" y="4346045"/>
            <a:ext cx="622787" cy="6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53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2  / </a:t>
            </a:r>
            <a:r>
              <a:rPr lang="es-AR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Estadística fácil para un Data Scientist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" name="Google Shape;76;p17">
            <a:extLst>
              <a:ext uri="{FF2B5EF4-FFF2-40B4-BE49-F238E27FC236}">
                <a16:creationId xmlns:a16="http://schemas.microsoft.com/office/drawing/2014/main" id="{64395D84-004C-5D6E-65D4-66763E91786F}"/>
              </a:ext>
            </a:extLst>
          </p:cNvPr>
          <p:cNvSpPr txBox="1"/>
          <p:nvPr/>
        </p:nvSpPr>
        <p:spPr>
          <a:xfrm>
            <a:off x="688794" y="508444"/>
            <a:ext cx="6270806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353744"/>
                </a:solidFill>
                <a:latin typeface="Poppins"/>
                <a:ea typeface="Poppins"/>
                <a:cs typeface="Poppins"/>
                <a:sym typeface="Poppins"/>
              </a:rPr>
              <a:t> Representaciones gráficas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BAADA241-8FEF-4215-228B-33723DF5037A}"/>
              </a:ext>
            </a:extLst>
          </p:cNvPr>
          <p:cNvGraphicFramePr/>
          <p:nvPr/>
        </p:nvGraphicFramePr>
        <p:xfrm>
          <a:off x="688794" y="1324708"/>
          <a:ext cx="4867944" cy="2692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errar llave 6">
            <a:extLst>
              <a:ext uri="{FF2B5EF4-FFF2-40B4-BE49-F238E27FC236}">
                <a16:creationId xmlns:a16="http://schemas.microsoft.com/office/drawing/2014/main" id="{AC526D32-6018-BEB7-6BED-DA182D6514C3}"/>
              </a:ext>
            </a:extLst>
          </p:cNvPr>
          <p:cNvSpPr/>
          <p:nvPr/>
        </p:nvSpPr>
        <p:spPr>
          <a:xfrm>
            <a:off x="5556738" y="1236158"/>
            <a:ext cx="586154" cy="3206888"/>
          </a:xfrm>
          <a:custGeom>
            <a:avLst/>
            <a:gdLst>
              <a:gd name="connsiteX0" fmla="*/ 0 w 586154"/>
              <a:gd name="connsiteY0" fmla="*/ 0 h 3206888"/>
              <a:gd name="connsiteX1" fmla="*/ 293077 w 586154"/>
              <a:gd name="connsiteY1" fmla="*/ 48844 h 3206888"/>
              <a:gd name="connsiteX2" fmla="*/ 293077 w 586154"/>
              <a:gd name="connsiteY2" fmla="*/ 565820 h 3206888"/>
              <a:gd name="connsiteX3" fmla="*/ 293077 w 586154"/>
              <a:gd name="connsiteY3" fmla="*/ 1097854 h 3206888"/>
              <a:gd name="connsiteX4" fmla="*/ 293077 w 586154"/>
              <a:gd name="connsiteY4" fmla="*/ 1554600 h 3206888"/>
              <a:gd name="connsiteX5" fmla="*/ 586154 w 586154"/>
              <a:gd name="connsiteY5" fmla="*/ 1603444 h 3206888"/>
              <a:gd name="connsiteX6" fmla="*/ 293077 w 586154"/>
              <a:gd name="connsiteY6" fmla="*/ 1652288 h 3206888"/>
              <a:gd name="connsiteX7" fmla="*/ 293077 w 586154"/>
              <a:gd name="connsiteY7" fmla="*/ 2169264 h 3206888"/>
              <a:gd name="connsiteX8" fmla="*/ 293077 w 586154"/>
              <a:gd name="connsiteY8" fmla="*/ 2656125 h 3206888"/>
              <a:gd name="connsiteX9" fmla="*/ 293077 w 586154"/>
              <a:gd name="connsiteY9" fmla="*/ 3158044 h 3206888"/>
              <a:gd name="connsiteX10" fmla="*/ 0 w 586154"/>
              <a:gd name="connsiteY10" fmla="*/ 3206888 h 3206888"/>
              <a:gd name="connsiteX11" fmla="*/ 0 w 586154"/>
              <a:gd name="connsiteY11" fmla="*/ 2533442 h 3206888"/>
              <a:gd name="connsiteX12" fmla="*/ 0 w 586154"/>
              <a:gd name="connsiteY12" fmla="*/ 1924133 h 3206888"/>
              <a:gd name="connsiteX13" fmla="*/ 0 w 586154"/>
              <a:gd name="connsiteY13" fmla="*/ 1378962 h 3206888"/>
              <a:gd name="connsiteX14" fmla="*/ 0 w 586154"/>
              <a:gd name="connsiteY14" fmla="*/ 705515 h 3206888"/>
              <a:gd name="connsiteX15" fmla="*/ 0 w 586154"/>
              <a:gd name="connsiteY15" fmla="*/ 0 h 3206888"/>
              <a:gd name="connsiteX0" fmla="*/ 0 w 586154"/>
              <a:gd name="connsiteY0" fmla="*/ 0 h 3206888"/>
              <a:gd name="connsiteX1" fmla="*/ 293077 w 586154"/>
              <a:gd name="connsiteY1" fmla="*/ 48844 h 3206888"/>
              <a:gd name="connsiteX2" fmla="*/ 293077 w 586154"/>
              <a:gd name="connsiteY2" fmla="*/ 535705 h 3206888"/>
              <a:gd name="connsiteX3" fmla="*/ 293077 w 586154"/>
              <a:gd name="connsiteY3" fmla="*/ 1007509 h 3206888"/>
              <a:gd name="connsiteX4" fmla="*/ 293077 w 586154"/>
              <a:gd name="connsiteY4" fmla="*/ 1554600 h 3206888"/>
              <a:gd name="connsiteX5" fmla="*/ 586154 w 586154"/>
              <a:gd name="connsiteY5" fmla="*/ 1603444 h 3206888"/>
              <a:gd name="connsiteX6" fmla="*/ 293077 w 586154"/>
              <a:gd name="connsiteY6" fmla="*/ 1652288 h 3206888"/>
              <a:gd name="connsiteX7" fmla="*/ 293077 w 586154"/>
              <a:gd name="connsiteY7" fmla="*/ 2124092 h 3206888"/>
              <a:gd name="connsiteX8" fmla="*/ 293077 w 586154"/>
              <a:gd name="connsiteY8" fmla="*/ 2595895 h 3206888"/>
              <a:gd name="connsiteX9" fmla="*/ 293077 w 586154"/>
              <a:gd name="connsiteY9" fmla="*/ 3158044 h 3206888"/>
              <a:gd name="connsiteX10" fmla="*/ 0 w 586154"/>
              <a:gd name="connsiteY10" fmla="*/ 3206888 h 32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6154" h="3206888" stroke="0" extrusionOk="0">
                <a:moveTo>
                  <a:pt x="0" y="0"/>
                </a:moveTo>
                <a:cubicBezTo>
                  <a:pt x="161214" y="-2388"/>
                  <a:pt x="296659" y="16803"/>
                  <a:pt x="293077" y="48844"/>
                </a:cubicBezTo>
                <a:cubicBezTo>
                  <a:pt x="276094" y="176586"/>
                  <a:pt x="283996" y="332779"/>
                  <a:pt x="293077" y="565820"/>
                </a:cubicBezTo>
                <a:cubicBezTo>
                  <a:pt x="302158" y="798861"/>
                  <a:pt x="304097" y="970031"/>
                  <a:pt x="293077" y="1097854"/>
                </a:cubicBezTo>
                <a:cubicBezTo>
                  <a:pt x="282057" y="1225677"/>
                  <a:pt x="309499" y="1403388"/>
                  <a:pt x="293077" y="1554600"/>
                </a:cubicBezTo>
                <a:cubicBezTo>
                  <a:pt x="294491" y="1585270"/>
                  <a:pt x="434800" y="1615082"/>
                  <a:pt x="586154" y="1603444"/>
                </a:cubicBezTo>
                <a:cubicBezTo>
                  <a:pt x="429962" y="1602402"/>
                  <a:pt x="287831" y="1623892"/>
                  <a:pt x="293077" y="1652288"/>
                </a:cubicBezTo>
                <a:cubicBezTo>
                  <a:pt x="267515" y="1882544"/>
                  <a:pt x="276832" y="2039982"/>
                  <a:pt x="293077" y="2169264"/>
                </a:cubicBezTo>
                <a:cubicBezTo>
                  <a:pt x="309322" y="2298546"/>
                  <a:pt x="279292" y="2446973"/>
                  <a:pt x="293077" y="2656125"/>
                </a:cubicBezTo>
                <a:cubicBezTo>
                  <a:pt x="306862" y="2865277"/>
                  <a:pt x="299558" y="3003905"/>
                  <a:pt x="293077" y="3158044"/>
                </a:cubicBezTo>
                <a:cubicBezTo>
                  <a:pt x="291122" y="3196913"/>
                  <a:pt x="138474" y="3213665"/>
                  <a:pt x="0" y="3206888"/>
                </a:cubicBezTo>
                <a:cubicBezTo>
                  <a:pt x="-29851" y="2955251"/>
                  <a:pt x="-26693" y="2850594"/>
                  <a:pt x="0" y="2533442"/>
                </a:cubicBezTo>
                <a:cubicBezTo>
                  <a:pt x="26693" y="2216290"/>
                  <a:pt x="21440" y="2187888"/>
                  <a:pt x="0" y="1924133"/>
                </a:cubicBezTo>
                <a:cubicBezTo>
                  <a:pt x="-21440" y="1660378"/>
                  <a:pt x="26160" y="1603144"/>
                  <a:pt x="0" y="1378962"/>
                </a:cubicBezTo>
                <a:cubicBezTo>
                  <a:pt x="-26160" y="1154780"/>
                  <a:pt x="23723" y="988722"/>
                  <a:pt x="0" y="705515"/>
                </a:cubicBezTo>
                <a:cubicBezTo>
                  <a:pt x="-23723" y="422308"/>
                  <a:pt x="-863" y="317708"/>
                  <a:pt x="0" y="0"/>
                </a:cubicBezTo>
                <a:close/>
              </a:path>
              <a:path w="586154" h="3206888" fill="none" extrusionOk="0">
                <a:moveTo>
                  <a:pt x="0" y="0"/>
                </a:moveTo>
                <a:cubicBezTo>
                  <a:pt x="163099" y="-3052"/>
                  <a:pt x="289868" y="26021"/>
                  <a:pt x="293077" y="48844"/>
                </a:cubicBezTo>
                <a:cubicBezTo>
                  <a:pt x="313627" y="235137"/>
                  <a:pt x="292567" y="406762"/>
                  <a:pt x="293077" y="535705"/>
                </a:cubicBezTo>
                <a:cubicBezTo>
                  <a:pt x="293587" y="664648"/>
                  <a:pt x="270840" y="775380"/>
                  <a:pt x="293077" y="1007509"/>
                </a:cubicBezTo>
                <a:cubicBezTo>
                  <a:pt x="315314" y="1239638"/>
                  <a:pt x="302654" y="1299227"/>
                  <a:pt x="293077" y="1554600"/>
                </a:cubicBezTo>
                <a:cubicBezTo>
                  <a:pt x="278632" y="1601724"/>
                  <a:pt x="427854" y="1596664"/>
                  <a:pt x="586154" y="1603444"/>
                </a:cubicBezTo>
                <a:cubicBezTo>
                  <a:pt x="423703" y="1599374"/>
                  <a:pt x="292988" y="1629613"/>
                  <a:pt x="293077" y="1652288"/>
                </a:cubicBezTo>
                <a:cubicBezTo>
                  <a:pt x="277275" y="1822532"/>
                  <a:pt x="288538" y="2017598"/>
                  <a:pt x="293077" y="2124092"/>
                </a:cubicBezTo>
                <a:cubicBezTo>
                  <a:pt x="297616" y="2230586"/>
                  <a:pt x="315954" y="2465002"/>
                  <a:pt x="293077" y="2595895"/>
                </a:cubicBezTo>
                <a:cubicBezTo>
                  <a:pt x="270200" y="2726788"/>
                  <a:pt x="287060" y="2947097"/>
                  <a:pt x="293077" y="3158044"/>
                </a:cubicBezTo>
                <a:cubicBezTo>
                  <a:pt x="305399" y="3163253"/>
                  <a:pt x="177673" y="3214868"/>
                  <a:pt x="0" y="3206888"/>
                </a:cubicBezTo>
              </a:path>
              <a:path w="586154" h="3206888" fill="none" stroke="0" extrusionOk="0">
                <a:moveTo>
                  <a:pt x="0" y="0"/>
                </a:moveTo>
                <a:cubicBezTo>
                  <a:pt x="158418" y="-577"/>
                  <a:pt x="294430" y="20502"/>
                  <a:pt x="293077" y="48844"/>
                </a:cubicBezTo>
                <a:cubicBezTo>
                  <a:pt x="303618" y="214944"/>
                  <a:pt x="292310" y="353148"/>
                  <a:pt x="293077" y="550763"/>
                </a:cubicBezTo>
                <a:cubicBezTo>
                  <a:pt x="293844" y="748378"/>
                  <a:pt x="268215" y="812928"/>
                  <a:pt x="293077" y="1067739"/>
                </a:cubicBezTo>
                <a:cubicBezTo>
                  <a:pt x="317939" y="1322550"/>
                  <a:pt x="270935" y="1355296"/>
                  <a:pt x="293077" y="1554600"/>
                </a:cubicBezTo>
                <a:cubicBezTo>
                  <a:pt x="289804" y="1597895"/>
                  <a:pt x="409475" y="1625908"/>
                  <a:pt x="586154" y="1603444"/>
                </a:cubicBezTo>
                <a:cubicBezTo>
                  <a:pt x="419525" y="1607836"/>
                  <a:pt x="292244" y="1629084"/>
                  <a:pt x="293077" y="1652288"/>
                </a:cubicBezTo>
                <a:cubicBezTo>
                  <a:pt x="295695" y="1770674"/>
                  <a:pt x="270980" y="2006618"/>
                  <a:pt x="293077" y="2169264"/>
                </a:cubicBezTo>
                <a:cubicBezTo>
                  <a:pt x="315174" y="2331910"/>
                  <a:pt x="299526" y="2559866"/>
                  <a:pt x="293077" y="2686240"/>
                </a:cubicBezTo>
                <a:cubicBezTo>
                  <a:pt x="286628" y="2812614"/>
                  <a:pt x="312732" y="2981198"/>
                  <a:pt x="293077" y="3158044"/>
                </a:cubicBezTo>
                <a:cubicBezTo>
                  <a:pt x="314332" y="3160402"/>
                  <a:pt x="145209" y="3213557"/>
                  <a:pt x="0" y="3206888"/>
                </a:cubicBezTo>
              </a:path>
            </a:pathLst>
          </a:custGeom>
          <a:ln>
            <a:solidFill>
              <a:srgbClr val="D01317"/>
            </a:solidFill>
            <a:extLst>
              <a:ext uri="{C807C97D-BFC1-408E-A445-0C87EB9F89A2}">
                <ask:lineSketchStyleProps xmlns:ask="http://schemas.microsoft.com/office/drawing/2018/sketchyshapes" sd="4121262553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Google Shape;300;g238bdd90664_0_1629">
            <a:extLst>
              <a:ext uri="{FF2B5EF4-FFF2-40B4-BE49-F238E27FC236}">
                <a16:creationId xmlns:a16="http://schemas.microsoft.com/office/drawing/2014/main" id="{22F1637C-6645-ABB1-CC7A-71C3BCCC2AE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4775" y="1156783"/>
            <a:ext cx="1009649" cy="100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oogle Shape;274;g238bdd90664_0_1007">
            <a:extLst>
              <a:ext uri="{FF2B5EF4-FFF2-40B4-BE49-F238E27FC236}">
                <a16:creationId xmlns:a16="http://schemas.microsoft.com/office/drawing/2014/main" id="{00406D9B-3E66-EA9D-06A2-9FDAC267902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17900" y="508444"/>
            <a:ext cx="1009649" cy="1009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8B61F14-BCAC-5FD9-2E42-D0D67797598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54775" y="2470373"/>
            <a:ext cx="951242" cy="962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87D4D4-100D-E5C7-6B8D-3EFB879A70E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5143" y="1886155"/>
            <a:ext cx="1115161" cy="1065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FF28847-B8E5-0F87-F3C2-31FDD55B116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54775" y="3815708"/>
            <a:ext cx="1009649" cy="887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00346F9-FEFD-CA3B-6406-1365FC9E4B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7824" y="3278813"/>
            <a:ext cx="951243" cy="980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228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238bdd90664_0_10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0653" y="82619"/>
            <a:ext cx="240662" cy="25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38bdd90664_0_10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8824651" y="4875500"/>
            <a:ext cx="240662" cy="2526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g238bdd90664_0_1007"/>
          <p:cNvGrpSpPr/>
          <p:nvPr/>
        </p:nvGrpSpPr>
        <p:grpSpPr>
          <a:xfrm>
            <a:off x="3204367" y="904814"/>
            <a:ext cx="2486829" cy="3711155"/>
            <a:chOff x="1118224" y="283725"/>
            <a:chExt cx="2090826" cy="4076400"/>
          </a:xfrm>
        </p:grpSpPr>
        <p:sp>
          <p:nvSpPr>
            <p:cNvPr id="269" name="Google Shape;269;g238bdd90664_0_1007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270" name="Google Shape;270;g238bdd90664_0_1007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761E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271" name="Google Shape;271;g238bdd90664_0_1007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272" name="Google Shape;272;g238bdd90664_0_1007"/>
            <p:cNvSpPr/>
            <p:nvPr/>
          </p:nvSpPr>
          <p:spPr>
            <a:xfrm>
              <a:off x="1178648" y="3092037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950" dirty="0" err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Muestra</a:t>
              </a:r>
              <a:r>
                <a:rPr lang="en-US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la </a:t>
              </a:r>
              <a:r>
                <a:rPr lang="en-US" sz="950" dirty="0" err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mediana</a:t>
              </a:r>
              <a:r>
                <a:rPr lang="en-US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, </a:t>
              </a:r>
              <a:r>
                <a:rPr lang="en-US" sz="950" dirty="0" err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el</a:t>
              </a:r>
              <a:r>
                <a:rPr lang="en-US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sz="950" dirty="0" err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rango</a:t>
              </a:r>
              <a:r>
                <a:rPr lang="en-US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sz="950" dirty="0" err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intercuartil</a:t>
              </a:r>
              <a:r>
                <a:rPr lang="en-US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y </a:t>
              </a:r>
              <a:r>
                <a:rPr lang="en-US" sz="950" dirty="0" err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los</a:t>
              </a:r>
              <a:r>
                <a:rPr lang="en-US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sz="950" dirty="0" err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valores</a:t>
              </a:r>
              <a:r>
                <a:rPr lang="en-US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sz="950" dirty="0" err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atípicos</a:t>
              </a:r>
              <a:r>
                <a:rPr lang="en-US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de </a:t>
              </a:r>
              <a:r>
                <a:rPr lang="en-US" sz="950" dirty="0" err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una</a:t>
              </a:r>
              <a:r>
                <a:rPr lang="en-US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variable </a:t>
              </a:r>
              <a:r>
                <a:rPr lang="en-US" sz="950" dirty="0" err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numérica</a:t>
              </a:r>
              <a:r>
                <a:rPr lang="en-US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sz="950" dirty="0" err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en</a:t>
              </a:r>
              <a:r>
                <a:rPr lang="en-US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forma de </a:t>
              </a:r>
              <a:r>
                <a:rPr lang="en-US" sz="950" dirty="0" err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caja</a:t>
              </a:r>
              <a:r>
                <a:rPr lang="en-US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y </a:t>
              </a:r>
              <a:r>
                <a:rPr lang="en-US" sz="950" dirty="0" err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bigotes</a:t>
              </a:r>
              <a:r>
                <a:rPr lang="en-US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.</a:t>
              </a:r>
              <a:endParaRPr sz="95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>
                <a:lnSpc>
                  <a:spcPct val="115000"/>
                </a:lnSpc>
              </a:pPr>
              <a:r>
                <a:rPr lang="en-US" sz="95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Es </a:t>
              </a:r>
              <a:r>
                <a:rPr lang="en-US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ideal para </a:t>
              </a:r>
              <a:r>
                <a:rPr lang="en-US" sz="950" dirty="0" err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identificar</a:t>
              </a:r>
              <a:r>
                <a:rPr lang="en-US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sz="950" dirty="0" err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patrones</a:t>
              </a:r>
              <a:r>
                <a:rPr lang="en-US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de </a:t>
              </a:r>
              <a:r>
                <a:rPr lang="en-US" sz="950" dirty="0" err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dispersión</a:t>
              </a:r>
              <a:r>
                <a:rPr lang="en-US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y </a:t>
              </a:r>
              <a:r>
                <a:rPr lang="en-US" sz="950" dirty="0" err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detectar</a:t>
              </a:r>
              <a:r>
                <a:rPr lang="en-US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sz="950" dirty="0" err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valores</a:t>
              </a:r>
              <a:r>
                <a:rPr lang="en-US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sz="950" dirty="0" err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atípicos</a:t>
              </a:r>
              <a:r>
                <a:rPr lang="en-US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.</a:t>
              </a:r>
              <a:endParaRPr sz="95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77" name="Google Shape;277;g238bdd90664_0_1007"/>
          <p:cNvSpPr/>
          <p:nvPr/>
        </p:nvSpPr>
        <p:spPr>
          <a:xfrm>
            <a:off x="3590778" y="1058207"/>
            <a:ext cx="2158800" cy="61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50" b="1" dirty="0">
                <a:latin typeface="Century Gothic"/>
                <a:ea typeface="Century Gothic"/>
                <a:cs typeface="Century Gothic"/>
                <a:sym typeface="Century Gothic"/>
              </a:rPr>
              <a:t>Boxplot</a:t>
            </a:r>
            <a:endParaRPr sz="145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1F5919A-146A-E6CE-8894-C4AE68F938EB}"/>
              </a:ext>
            </a:extLst>
          </p:cNvPr>
          <p:cNvGrpSpPr/>
          <p:nvPr/>
        </p:nvGrpSpPr>
        <p:grpSpPr>
          <a:xfrm>
            <a:off x="424765" y="909607"/>
            <a:ext cx="2552483" cy="3711155"/>
            <a:chOff x="779364" y="944777"/>
            <a:chExt cx="2552483" cy="3711155"/>
          </a:xfrm>
        </p:grpSpPr>
        <p:grpSp>
          <p:nvGrpSpPr>
            <p:cNvPr id="254" name="Google Shape;254;g238bdd90664_0_1007"/>
            <p:cNvGrpSpPr/>
            <p:nvPr/>
          </p:nvGrpSpPr>
          <p:grpSpPr>
            <a:xfrm>
              <a:off x="779364" y="944777"/>
              <a:ext cx="2552483" cy="3711155"/>
              <a:chOff x="1118224" y="283725"/>
              <a:chExt cx="2146026" cy="4076400"/>
            </a:xfrm>
          </p:grpSpPr>
          <p:sp>
            <p:nvSpPr>
              <p:cNvPr id="255" name="Google Shape;255;g238bdd90664_0_1007"/>
              <p:cNvSpPr/>
              <p:nvPr/>
            </p:nvSpPr>
            <p:spPr>
              <a:xfrm>
                <a:off x="1146617" y="283725"/>
                <a:ext cx="2030400" cy="40764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56" name="Google Shape;256;g238bdd90664_0_1007"/>
              <p:cNvSpPr/>
              <p:nvPr/>
            </p:nvSpPr>
            <p:spPr>
              <a:xfrm>
                <a:off x="1118224" y="341749"/>
                <a:ext cx="2048100" cy="249060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761E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57" name="Google Shape;257;g238bdd90664_0_1007"/>
              <p:cNvSpPr/>
              <p:nvPr/>
            </p:nvSpPr>
            <p:spPr>
              <a:xfrm>
                <a:off x="1233923" y="1225061"/>
                <a:ext cx="1815000" cy="60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endParaRPr sz="1200">
                  <a:solidFill>
                    <a:srgbClr val="761E86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258" name="Google Shape;258;g238bdd90664_0_1007"/>
              <p:cNvSpPr/>
              <p:nvPr/>
            </p:nvSpPr>
            <p:spPr>
              <a:xfrm>
                <a:off x="1233850" y="470600"/>
                <a:ext cx="1815000" cy="67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en-US" sz="1450" b="1" dirty="0">
                    <a:latin typeface="Century Gothic"/>
                    <a:ea typeface="Century Gothic"/>
                    <a:cs typeface="Century Gothic"/>
                    <a:sym typeface="Century Gothic"/>
                  </a:rPr>
                  <a:t>Histograma</a:t>
                </a:r>
                <a:endParaRPr sz="1450" dirty="0"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9" name="Google Shape;259;g238bdd90664_0_1007"/>
              <p:cNvSpPr/>
              <p:nvPr/>
            </p:nvSpPr>
            <p:spPr>
              <a:xfrm rot="5400000">
                <a:off x="1938871" y="2785391"/>
                <a:ext cx="389100" cy="278100"/>
              </a:xfrm>
              <a:prstGeom prst="rightArrow">
                <a:avLst>
                  <a:gd name="adj1" fmla="val 34239"/>
                  <a:gd name="adj2" fmla="val 57035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60" name="Google Shape;260;g238bdd90664_0_1007"/>
              <p:cNvSpPr/>
              <p:nvPr/>
            </p:nvSpPr>
            <p:spPr>
              <a:xfrm>
                <a:off x="1233849" y="3059826"/>
                <a:ext cx="2030400" cy="10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n-US" sz="95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Representa la distribución de una variable numérica en forma de barras, donde la altura de cada barra indica la frecuencia o densidad de ocurrencia de diferentes valores en la variable</a:t>
                </a:r>
                <a:endParaRPr sz="95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4DF3ABD2-D5EA-FCB7-A4C2-217A059DA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1344" y="1531984"/>
              <a:ext cx="2002365" cy="1532465"/>
            </a:xfrm>
            <a:prstGeom prst="rect">
              <a:avLst/>
            </a:prstGeom>
          </p:spPr>
        </p:pic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EF53FF73-308E-4C2E-4CB9-F1DF63F00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7236" y="1496814"/>
            <a:ext cx="2021609" cy="135045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4603919-9E77-E73E-065A-DF5340EC73C6}"/>
              </a:ext>
            </a:extLst>
          </p:cNvPr>
          <p:cNvSpPr txBox="1"/>
          <p:nvPr/>
        </p:nvSpPr>
        <p:spPr>
          <a:xfrm>
            <a:off x="321315" y="346299"/>
            <a:ext cx="3308775" cy="307777"/>
          </a:xfrm>
          <a:custGeom>
            <a:avLst/>
            <a:gdLst>
              <a:gd name="connsiteX0" fmla="*/ 0 w 3308775"/>
              <a:gd name="connsiteY0" fmla="*/ 0 h 307777"/>
              <a:gd name="connsiteX1" fmla="*/ 661755 w 3308775"/>
              <a:gd name="connsiteY1" fmla="*/ 0 h 307777"/>
              <a:gd name="connsiteX2" fmla="*/ 1224247 w 3308775"/>
              <a:gd name="connsiteY2" fmla="*/ 0 h 307777"/>
              <a:gd name="connsiteX3" fmla="*/ 1786739 w 3308775"/>
              <a:gd name="connsiteY3" fmla="*/ 0 h 307777"/>
              <a:gd name="connsiteX4" fmla="*/ 2481581 w 3308775"/>
              <a:gd name="connsiteY4" fmla="*/ 0 h 307777"/>
              <a:gd name="connsiteX5" fmla="*/ 3308775 w 3308775"/>
              <a:gd name="connsiteY5" fmla="*/ 0 h 307777"/>
              <a:gd name="connsiteX6" fmla="*/ 3308775 w 3308775"/>
              <a:gd name="connsiteY6" fmla="*/ 307777 h 307777"/>
              <a:gd name="connsiteX7" fmla="*/ 2713196 w 3308775"/>
              <a:gd name="connsiteY7" fmla="*/ 307777 h 307777"/>
              <a:gd name="connsiteX8" fmla="*/ 1985265 w 3308775"/>
              <a:gd name="connsiteY8" fmla="*/ 307777 h 307777"/>
              <a:gd name="connsiteX9" fmla="*/ 1356598 w 3308775"/>
              <a:gd name="connsiteY9" fmla="*/ 307777 h 307777"/>
              <a:gd name="connsiteX10" fmla="*/ 661755 w 3308775"/>
              <a:gd name="connsiteY10" fmla="*/ 307777 h 307777"/>
              <a:gd name="connsiteX11" fmla="*/ 0 w 3308775"/>
              <a:gd name="connsiteY11" fmla="*/ 307777 h 307777"/>
              <a:gd name="connsiteX12" fmla="*/ 0 w 3308775"/>
              <a:gd name="connsiteY12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08775" h="307777" fill="none" extrusionOk="0">
                <a:moveTo>
                  <a:pt x="0" y="0"/>
                </a:moveTo>
                <a:cubicBezTo>
                  <a:pt x="200105" y="-27460"/>
                  <a:pt x="479675" y="2091"/>
                  <a:pt x="661755" y="0"/>
                </a:cubicBezTo>
                <a:cubicBezTo>
                  <a:pt x="843836" y="-2091"/>
                  <a:pt x="1095421" y="26512"/>
                  <a:pt x="1224247" y="0"/>
                </a:cubicBezTo>
                <a:cubicBezTo>
                  <a:pt x="1353073" y="-26512"/>
                  <a:pt x="1620732" y="23327"/>
                  <a:pt x="1786739" y="0"/>
                </a:cubicBezTo>
                <a:cubicBezTo>
                  <a:pt x="1952746" y="-23327"/>
                  <a:pt x="2212783" y="-25191"/>
                  <a:pt x="2481581" y="0"/>
                </a:cubicBezTo>
                <a:cubicBezTo>
                  <a:pt x="2750379" y="25191"/>
                  <a:pt x="2967033" y="38250"/>
                  <a:pt x="3308775" y="0"/>
                </a:cubicBezTo>
                <a:cubicBezTo>
                  <a:pt x="3295158" y="71114"/>
                  <a:pt x="3311962" y="239784"/>
                  <a:pt x="3308775" y="307777"/>
                </a:cubicBezTo>
                <a:cubicBezTo>
                  <a:pt x="3125631" y="328642"/>
                  <a:pt x="2839409" y="302432"/>
                  <a:pt x="2713196" y="307777"/>
                </a:cubicBezTo>
                <a:cubicBezTo>
                  <a:pt x="2586983" y="313122"/>
                  <a:pt x="2145174" y="283348"/>
                  <a:pt x="1985265" y="307777"/>
                </a:cubicBezTo>
                <a:cubicBezTo>
                  <a:pt x="1825356" y="332206"/>
                  <a:pt x="1503016" y="278244"/>
                  <a:pt x="1356598" y="307777"/>
                </a:cubicBezTo>
                <a:cubicBezTo>
                  <a:pt x="1210180" y="337310"/>
                  <a:pt x="1004592" y="307528"/>
                  <a:pt x="661755" y="307777"/>
                </a:cubicBezTo>
                <a:cubicBezTo>
                  <a:pt x="318918" y="308026"/>
                  <a:pt x="320744" y="304754"/>
                  <a:pt x="0" y="307777"/>
                </a:cubicBezTo>
                <a:cubicBezTo>
                  <a:pt x="7882" y="230355"/>
                  <a:pt x="-12475" y="88627"/>
                  <a:pt x="0" y="0"/>
                </a:cubicBezTo>
                <a:close/>
              </a:path>
              <a:path w="3308775" h="307777" stroke="0" extrusionOk="0">
                <a:moveTo>
                  <a:pt x="0" y="0"/>
                </a:moveTo>
                <a:cubicBezTo>
                  <a:pt x="147797" y="24871"/>
                  <a:pt x="409956" y="7790"/>
                  <a:pt x="628667" y="0"/>
                </a:cubicBezTo>
                <a:cubicBezTo>
                  <a:pt x="847378" y="-7790"/>
                  <a:pt x="1056749" y="-34403"/>
                  <a:pt x="1356598" y="0"/>
                </a:cubicBezTo>
                <a:cubicBezTo>
                  <a:pt x="1656447" y="34403"/>
                  <a:pt x="1812236" y="21453"/>
                  <a:pt x="2018353" y="0"/>
                </a:cubicBezTo>
                <a:cubicBezTo>
                  <a:pt x="2224470" y="-21453"/>
                  <a:pt x="2679573" y="13693"/>
                  <a:pt x="3308775" y="0"/>
                </a:cubicBezTo>
                <a:cubicBezTo>
                  <a:pt x="3302512" y="115508"/>
                  <a:pt x="3313848" y="230381"/>
                  <a:pt x="3308775" y="307777"/>
                </a:cubicBezTo>
                <a:cubicBezTo>
                  <a:pt x="3159718" y="301190"/>
                  <a:pt x="2888069" y="325161"/>
                  <a:pt x="2580845" y="307777"/>
                </a:cubicBezTo>
                <a:cubicBezTo>
                  <a:pt x="2273621" y="290394"/>
                  <a:pt x="2230564" y="323717"/>
                  <a:pt x="1919089" y="307777"/>
                </a:cubicBezTo>
                <a:cubicBezTo>
                  <a:pt x="1607614" y="291837"/>
                  <a:pt x="1609383" y="299785"/>
                  <a:pt x="1323510" y="307777"/>
                </a:cubicBezTo>
                <a:cubicBezTo>
                  <a:pt x="1037637" y="315769"/>
                  <a:pt x="898378" y="278574"/>
                  <a:pt x="661755" y="307777"/>
                </a:cubicBezTo>
                <a:cubicBezTo>
                  <a:pt x="425133" y="336980"/>
                  <a:pt x="184015" y="331404"/>
                  <a:pt x="0" y="307777"/>
                </a:cubicBezTo>
                <a:cubicBezTo>
                  <a:pt x="-15255" y="204359"/>
                  <a:pt x="-14277" y="74037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9217963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AR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Gráficos para mostrar distribución</a:t>
            </a:r>
          </a:p>
        </p:txBody>
      </p:sp>
      <p:sp>
        <p:nvSpPr>
          <p:cNvPr id="9" name="Google Shape;260;g238bdd90664_0_1007">
            <a:extLst>
              <a:ext uri="{FF2B5EF4-FFF2-40B4-BE49-F238E27FC236}">
                <a16:creationId xmlns:a16="http://schemas.microsoft.com/office/drawing/2014/main" id="{C2D60EC8-632A-C3AF-EF50-7A5509B7CB0D}"/>
              </a:ext>
            </a:extLst>
          </p:cNvPr>
          <p:cNvSpPr/>
          <p:nvPr/>
        </p:nvSpPr>
        <p:spPr>
          <a:xfrm>
            <a:off x="6138420" y="3418493"/>
            <a:ext cx="2414958" cy="98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s-AR" sz="95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Representa la forma y la concentración de una distribución de datos en un eje x, utilizando una curva de densidad. </a:t>
            </a:r>
          </a:p>
          <a:p>
            <a:pPr>
              <a:lnSpc>
                <a:spcPct val="115000"/>
              </a:lnSpc>
            </a:pPr>
            <a:r>
              <a:rPr lang="es-AR" sz="95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También utilizado para comparar distribuciones de variables numéricas. </a:t>
            </a:r>
          </a:p>
        </p:txBody>
      </p:sp>
      <p:grpSp>
        <p:nvGrpSpPr>
          <p:cNvPr id="10" name="Google Shape;254;g238bdd90664_0_1007">
            <a:extLst>
              <a:ext uri="{FF2B5EF4-FFF2-40B4-BE49-F238E27FC236}">
                <a16:creationId xmlns:a16="http://schemas.microsoft.com/office/drawing/2014/main" id="{5AABA77F-ED05-0417-72B2-78B0455D44E6}"/>
              </a:ext>
            </a:extLst>
          </p:cNvPr>
          <p:cNvGrpSpPr/>
          <p:nvPr/>
        </p:nvGrpSpPr>
        <p:grpSpPr>
          <a:xfrm>
            <a:off x="6043120" y="929915"/>
            <a:ext cx="2505459" cy="3711155"/>
            <a:chOff x="1118224" y="272406"/>
            <a:chExt cx="2106490" cy="4076400"/>
          </a:xfrm>
        </p:grpSpPr>
        <p:sp>
          <p:nvSpPr>
            <p:cNvPr id="11" name="Google Shape;255;g238bdd90664_0_1007">
              <a:extLst>
                <a:ext uri="{FF2B5EF4-FFF2-40B4-BE49-F238E27FC236}">
                  <a16:creationId xmlns:a16="http://schemas.microsoft.com/office/drawing/2014/main" id="{B55A6DF0-8F4D-C79D-D324-3657FDF53BFF}"/>
                </a:ext>
              </a:extLst>
            </p:cNvPr>
            <p:cNvSpPr/>
            <p:nvPr/>
          </p:nvSpPr>
          <p:spPr>
            <a:xfrm>
              <a:off x="1156269" y="272406"/>
              <a:ext cx="2030400" cy="4076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2" name="Google Shape;256;g238bdd90664_0_1007">
              <a:extLst>
                <a:ext uri="{FF2B5EF4-FFF2-40B4-BE49-F238E27FC236}">
                  <a16:creationId xmlns:a16="http://schemas.microsoft.com/office/drawing/2014/main" id="{1D8EE1BD-C679-DF72-9A04-B6BA55ED8B27}"/>
                </a:ext>
              </a:extLst>
            </p:cNvPr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761E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3" name="Google Shape;257;g238bdd90664_0_1007">
              <a:extLst>
                <a:ext uri="{FF2B5EF4-FFF2-40B4-BE49-F238E27FC236}">
                  <a16:creationId xmlns:a16="http://schemas.microsoft.com/office/drawing/2014/main" id="{12911D31-D92A-9F08-6865-49DCE0A168A2}"/>
                </a:ext>
              </a:extLst>
            </p:cNvPr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endParaRPr sz="1200">
                <a:solidFill>
                  <a:srgbClr val="761E86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4" name="Google Shape;258;g238bdd90664_0_1007">
              <a:extLst>
                <a:ext uri="{FF2B5EF4-FFF2-40B4-BE49-F238E27FC236}">
                  <a16:creationId xmlns:a16="http://schemas.microsoft.com/office/drawing/2014/main" id="{8C65C14E-0602-C554-509C-A216102B4E7D}"/>
                </a:ext>
              </a:extLst>
            </p:cNvPr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450" b="1" dirty="0" err="1">
                  <a:latin typeface="Century Gothic"/>
                  <a:ea typeface="Century Gothic"/>
                  <a:cs typeface="Century Gothic"/>
                  <a:sym typeface="Century Gothic"/>
                </a:rPr>
                <a:t>Gráfico</a:t>
              </a:r>
              <a:r>
                <a:rPr lang="en-US" sz="1450" b="1" dirty="0">
                  <a:latin typeface="Century Gothic"/>
                  <a:ea typeface="Century Gothic"/>
                  <a:cs typeface="Century Gothic"/>
                  <a:sym typeface="Century Gothic"/>
                </a:rPr>
                <a:t> de </a:t>
              </a:r>
              <a:r>
                <a:rPr lang="en-US" sz="1450" b="1" dirty="0" err="1">
                  <a:latin typeface="Century Gothic"/>
                  <a:ea typeface="Century Gothic"/>
                  <a:cs typeface="Century Gothic"/>
                  <a:sym typeface="Century Gothic"/>
                </a:rPr>
                <a:t>densidad</a:t>
              </a:r>
              <a:endParaRPr sz="145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" name="Google Shape;259;g238bdd90664_0_1007">
              <a:extLst>
                <a:ext uri="{FF2B5EF4-FFF2-40B4-BE49-F238E27FC236}">
                  <a16:creationId xmlns:a16="http://schemas.microsoft.com/office/drawing/2014/main" id="{974EC9A9-C0EB-AF7A-8894-B63AF687B7F7}"/>
                </a:ext>
              </a:extLst>
            </p:cNvPr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16" name="Google Shape;260;g238bdd90664_0_1007">
              <a:extLst>
                <a:ext uri="{FF2B5EF4-FFF2-40B4-BE49-F238E27FC236}">
                  <a16:creationId xmlns:a16="http://schemas.microsoft.com/office/drawing/2014/main" id="{9A53C832-3F08-BF39-D495-950052EC70CB}"/>
                </a:ext>
              </a:extLst>
            </p:cNvPr>
            <p:cNvSpPr/>
            <p:nvPr/>
          </p:nvSpPr>
          <p:spPr>
            <a:xfrm>
              <a:off x="1194314" y="2994689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s-AR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Representa la forma y la concentración de una distribución de datos en un eje x, utilizando una curva de densidad. </a:t>
              </a:r>
            </a:p>
            <a:p>
              <a:pPr>
                <a:lnSpc>
                  <a:spcPct val="115000"/>
                </a:lnSpc>
              </a:pPr>
              <a:r>
                <a:rPr lang="es-AR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También utilizado para comparar distribuciones de variables numéricas. </a:t>
              </a:r>
            </a:p>
          </p:txBody>
        </p:sp>
      </p:grpSp>
      <p:pic>
        <p:nvPicPr>
          <p:cNvPr id="19" name="Imagen 18">
            <a:extLst>
              <a:ext uri="{FF2B5EF4-FFF2-40B4-BE49-F238E27FC236}">
                <a16:creationId xmlns:a16="http://schemas.microsoft.com/office/drawing/2014/main" id="{C7DB53F7-5F3A-A4F1-0E0A-2813AAFE4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753" y="1478438"/>
            <a:ext cx="2173919" cy="165720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2  / </a:t>
            </a:r>
            <a:r>
              <a:rPr lang="es-AR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Estadística fácil para un Data Scientist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0D289DD-84EB-157D-111E-C14F7FD2BBB2}"/>
              </a:ext>
            </a:extLst>
          </p:cNvPr>
          <p:cNvSpPr txBox="1"/>
          <p:nvPr/>
        </p:nvSpPr>
        <p:spPr>
          <a:xfrm>
            <a:off x="674665" y="1000790"/>
            <a:ext cx="2180492" cy="369332"/>
          </a:xfrm>
          <a:prstGeom prst="rect">
            <a:avLst/>
          </a:prstGeom>
          <a:solidFill>
            <a:srgbClr val="C00000"/>
          </a:solidFill>
          <a:ln>
            <a:solidFill>
              <a:srgbClr val="D01317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Buenas prácticas</a:t>
            </a:r>
            <a:endParaRPr lang="es-AR" sz="1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461AF75D-BA91-D060-0366-BFF441D0B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665" y="1623884"/>
            <a:ext cx="369332" cy="36933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5F068AA-8101-B916-A9DB-673CC558BBAF}"/>
              </a:ext>
            </a:extLst>
          </p:cNvPr>
          <p:cNvSpPr txBox="1"/>
          <p:nvPr/>
        </p:nvSpPr>
        <p:spPr>
          <a:xfrm>
            <a:off x="1043997" y="1673972"/>
            <a:ext cx="72189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Los histogramas se usan por lo general para representar distribuciones de pocos datos, cuando tengo muchos datos convienen las gráficas de densidad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703A147A-EAB5-048F-0631-4BC25E442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324" y="2460029"/>
            <a:ext cx="4180274" cy="1682681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D765E2E2-21A9-9A23-6AAC-D1F914AA9352}"/>
              </a:ext>
            </a:extLst>
          </p:cNvPr>
          <p:cNvSpPr txBox="1"/>
          <p:nvPr/>
        </p:nvSpPr>
        <p:spPr>
          <a:xfrm>
            <a:off x="674665" y="439251"/>
            <a:ext cx="3308775" cy="307777"/>
          </a:xfrm>
          <a:custGeom>
            <a:avLst/>
            <a:gdLst>
              <a:gd name="connsiteX0" fmla="*/ 0 w 3308775"/>
              <a:gd name="connsiteY0" fmla="*/ 0 h 307777"/>
              <a:gd name="connsiteX1" fmla="*/ 661755 w 3308775"/>
              <a:gd name="connsiteY1" fmla="*/ 0 h 307777"/>
              <a:gd name="connsiteX2" fmla="*/ 1224247 w 3308775"/>
              <a:gd name="connsiteY2" fmla="*/ 0 h 307777"/>
              <a:gd name="connsiteX3" fmla="*/ 1786739 w 3308775"/>
              <a:gd name="connsiteY3" fmla="*/ 0 h 307777"/>
              <a:gd name="connsiteX4" fmla="*/ 2481581 w 3308775"/>
              <a:gd name="connsiteY4" fmla="*/ 0 h 307777"/>
              <a:gd name="connsiteX5" fmla="*/ 3308775 w 3308775"/>
              <a:gd name="connsiteY5" fmla="*/ 0 h 307777"/>
              <a:gd name="connsiteX6" fmla="*/ 3308775 w 3308775"/>
              <a:gd name="connsiteY6" fmla="*/ 307777 h 307777"/>
              <a:gd name="connsiteX7" fmla="*/ 2713196 w 3308775"/>
              <a:gd name="connsiteY7" fmla="*/ 307777 h 307777"/>
              <a:gd name="connsiteX8" fmla="*/ 1985265 w 3308775"/>
              <a:gd name="connsiteY8" fmla="*/ 307777 h 307777"/>
              <a:gd name="connsiteX9" fmla="*/ 1356598 w 3308775"/>
              <a:gd name="connsiteY9" fmla="*/ 307777 h 307777"/>
              <a:gd name="connsiteX10" fmla="*/ 661755 w 3308775"/>
              <a:gd name="connsiteY10" fmla="*/ 307777 h 307777"/>
              <a:gd name="connsiteX11" fmla="*/ 0 w 3308775"/>
              <a:gd name="connsiteY11" fmla="*/ 307777 h 307777"/>
              <a:gd name="connsiteX12" fmla="*/ 0 w 3308775"/>
              <a:gd name="connsiteY12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08775" h="307777" fill="none" extrusionOk="0">
                <a:moveTo>
                  <a:pt x="0" y="0"/>
                </a:moveTo>
                <a:cubicBezTo>
                  <a:pt x="200105" y="-27460"/>
                  <a:pt x="479675" y="2091"/>
                  <a:pt x="661755" y="0"/>
                </a:cubicBezTo>
                <a:cubicBezTo>
                  <a:pt x="843836" y="-2091"/>
                  <a:pt x="1095421" y="26512"/>
                  <a:pt x="1224247" y="0"/>
                </a:cubicBezTo>
                <a:cubicBezTo>
                  <a:pt x="1353073" y="-26512"/>
                  <a:pt x="1620732" y="23327"/>
                  <a:pt x="1786739" y="0"/>
                </a:cubicBezTo>
                <a:cubicBezTo>
                  <a:pt x="1952746" y="-23327"/>
                  <a:pt x="2212783" y="-25191"/>
                  <a:pt x="2481581" y="0"/>
                </a:cubicBezTo>
                <a:cubicBezTo>
                  <a:pt x="2750379" y="25191"/>
                  <a:pt x="2967033" y="38250"/>
                  <a:pt x="3308775" y="0"/>
                </a:cubicBezTo>
                <a:cubicBezTo>
                  <a:pt x="3295158" y="71114"/>
                  <a:pt x="3311962" y="239784"/>
                  <a:pt x="3308775" y="307777"/>
                </a:cubicBezTo>
                <a:cubicBezTo>
                  <a:pt x="3125631" y="328642"/>
                  <a:pt x="2839409" y="302432"/>
                  <a:pt x="2713196" y="307777"/>
                </a:cubicBezTo>
                <a:cubicBezTo>
                  <a:pt x="2586983" y="313122"/>
                  <a:pt x="2145174" y="283348"/>
                  <a:pt x="1985265" y="307777"/>
                </a:cubicBezTo>
                <a:cubicBezTo>
                  <a:pt x="1825356" y="332206"/>
                  <a:pt x="1503016" y="278244"/>
                  <a:pt x="1356598" y="307777"/>
                </a:cubicBezTo>
                <a:cubicBezTo>
                  <a:pt x="1210180" y="337310"/>
                  <a:pt x="1004592" y="307528"/>
                  <a:pt x="661755" y="307777"/>
                </a:cubicBezTo>
                <a:cubicBezTo>
                  <a:pt x="318918" y="308026"/>
                  <a:pt x="320744" y="304754"/>
                  <a:pt x="0" y="307777"/>
                </a:cubicBezTo>
                <a:cubicBezTo>
                  <a:pt x="7882" y="230355"/>
                  <a:pt x="-12475" y="88627"/>
                  <a:pt x="0" y="0"/>
                </a:cubicBezTo>
                <a:close/>
              </a:path>
              <a:path w="3308775" h="307777" stroke="0" extrusionOk="0">
                <a:moveTo>
                  <a:pt x="0" y="0"/>
                </a:moveTo>
                <a:cubicBezTo>
                  <a:pt x="147797" y="24871"/>
                  <a:pt x="409956" y="7790"/>
                  <a:pt x="628667" y="0"/>
                </a:cubicBezTo>
                <a:cubicBezTo>
                  <a:pt x="847378" y="-7790"/>
                  <a:pt x="1056749" y="-34403"/>
                  <a:pt x="1356598" y="0"/>
                </a:cubicBezTo>
                <a:cubicBezTo>
                  <a:pt x="1656447" y="34403"/>
                  <a:pt x="1812236" y="21453"/>
                  <a:pt x="2018353" y="0"/>
                </a:cubicBezTo>
                <a:cubicBezTo>
                  <a:pt x="2224470" y="-21453"/>
                  <a:pt x="2679573" y="13693"/>
                  <a:pt x="3308775" y="0"/>
                </a:cubicBezTo>
                <a:cubicBezTo>
                  <a:pt x="3302512" y="115508"/>
                  <a:pt x="3313848" y="230381"/>
                  <a:pt x="3308775" y="307777"/>
                </a:cubicBezTo>
                <a:cubicBezTo>
                  <a:pt x="3159718" y="301190"/>
                  <a:pt x="2888069" y="325161"/>
                  <a:pt x="2580845" y="307777"/>
                </a:cubicBezTo>
                <a:cubicBezTo>
                  <a:pt x="2273621" y="290394"/>
                  <a:pt x="2230564" y="323717"/>
                  <a:pt x="1919089" y="307777"/>
                </a:cubicBezTo>
                <a:cubicBezTo>
                  <a:pt x="1607614" y="291837"/>
                  <a:pt x="1609383" y="299785"/>
                  <a:pt x="1323510" y="307777"/>
                </a:cubicBezTo>
                <a:cubicBezTo>
                  <a:pt x="1037637" y="315769"/>
                  <a:pt x="898378" y="278574"/>
                  <a:pt x="661755" y="307777"/>
                </a:cubicBezTo>
                <a:cubicBezTo>
                  <a:pt x="425133" y="336980"/>
                  <a:pt x="184015" y="331404"/>
                  <a:pt x="0" y="307777"/>
                </a:cubicBezTo>
                <a:cubicBezTo>
                  <a:pt x="-15255" y="204359"/>
                  <a:pt x="-14277" y="74037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9217963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AR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Gráficos para mostrar distribución</a:t>
            </a:r>
          </a:p>
        </p:txBody>
      </p:sp>
    </p:spTree>
    <p:extLst>
      <p:ext uri="{BB962C8B-B14F-4D97-AF65-F5344CB8AC3E}">
        <p14:creationId xmlns:p14="http://schemas.microsoft.com/office/powerpoint/2010/main" val="1813466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238bdd90664_0_10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0653" y="82619"/>
            <a:ext cx="240662" cy="25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38bdd90664_0_10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8824651" y="4875500"/>
            <a:ext cx="240662" cy="2526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g238bdd90664_0_1007"/>
          <p:cNvGrpSpPr/>
          <p:nvPr/>
        </p:nvGrpSpPr>
        <p:grpSpPr>
          <a:xfrm>
            <a:off x="4854660" y="908745"/>
            <a:ext cx="2505459" cy="3711155"/>
            <a:chOff x="1118224" y="272406"/>
            <a:chExt cx="2106490" cy="4076400"/>
          </a:xfrm>
        </p:grpSpPr>
        <p:sp>
          <p:nvSpPr>
            <p:cNvPr id="255" name="Google Shape;255;g238bdd90664_0_1007"/>
            <p:cNvSpPr/>
            <p:nvPr/>
          </p:nvSpPr>
          <p:spPr>
            <a:xfrm>
              <a:off x="1156269" y="272406"/>
              <a:ext cx="2030400" cy="4076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256" name="Google Shape;256;g238bdd90664_0_1007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761E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257" name="Google Shape;257;g238bdd90664_0_1007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endParaRPr sz="1200">
                <a:solidFill>
                  <a:srgbClr val="761E86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58" name="Google Shape;258;g238bdd90664_0_1007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450" b="1" dirty="0" err="1">
                  <a:latin typeface="Century Gothic"/>
                  <a:ea typeface="Century Gothic"/>
                  <a:cs typeface="Century Gothic"/>
                  <a:sym typeface="Century Gothic"/>
                </a:rPr>
                <a:t>Gráfico</a:t>
              </a:r>
              <a:r>
                <a:rPr lang="en-US" sz="1450" b="1" dirty="0">
                  <a:latin typeface="Century Gothic"/>
                  <a:ea typeface="Century Gothic"/>
                  <a:cs typeface="Century Gothic"/>
                  <a:sym typeface="Century Gothic"/>
                </a:rPr>
                <a:t> de </a:t>
              </a:r>
              <a:r>
                <a:rPr lang="en-US" sz="1450" b="1" dirty="0" err="1">
                  <a:latin typeface="Century Gothic"/>
                  <a:ea typeface="Century Gothic"/>
                  <a:cs typeface="Century Gothic"/>
                  <a:sym typeface="Century Gothic"/>
                </a:rPr>
                <a:t>densidad</a:t>
              </a:r>
              <a:endParaRPr sz="145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9" name="Google Shape;259;g238bdd90664_0_1007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260" name="Google Shape;260;g238bdd90664_0_1007"/>
            <p:cNvSpPr/>
            <p:nvPr/>
          </p:nvSpPr>
          <p:spPr>
            <a:xfrm>
              <a:off x="1194314" y="2994689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s-AR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Representa la forma y la concentración de una distribución de datos en un eje x, utilizando una curva de densidad. </a:t>
              </a:r>
            </a:p>
            <a:p>
              <a:pPr>
                <a:lnSpc>
                  <a:spcPct val="115000"/>
                </a:lnSpc>
              </a:pPr>
              <a:r>
                <a:rPr lang="es-AR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También utilizado para comparar distribuciones de variables numéricas. </a:t>
              </a:r>
            </a:p>
          </p:txBody>
        </p:sp>
      </p:grpSp>
      <p:grpSp>
        <p:nvGrpSpPr>
          <p:cNvPr id="268" name="Google Shape;268;g238bdd90664_0_1007"/>
          <p:cNvGrpSpPr/>
          <p:nvPr/>
        </p:nvGrpSpPr>
        <p:grpSpPr>
          <a:xfrm>
            <a:off x="2029563" y="908745"/>
            <a:ext cx="2486829" cy="3711155"/>
            <a:chOff x="1118224" y="283725"/>
            <a:chExt cx="2090826" cy="4076400"/>
          </a:xfrm>
        </p:grpSpPr>
        <p:sp>
          <p:nvSpPr>
            <p:cNvPr id="269" name="Google Shape;269;g238bdd90664_0_1007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270" name="Google Shape;270;g238bdd90664_0_1007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761E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271" name="Google Shape;271;g238bdd90664_0_1007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700"/>
            </a:p>
          </p:txBody>
        </p:sp>
        <p:sp>
          <p:nvSpPr>
            <p:cNvPr id="272" name="Google Shape;272;g238bdd90664_0_1007"/>
            <p:cNvSpPr/>
            <p:nvPr/>
          </p:nvSpPr>
          <p:spPr>
            <a:xfrm>
              <a:off x="1178648" y="3092037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s-AR" sz="950" dirty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Muestra la proporción de diferentes categorías en un conjunto de datos en forma de sectores circulares.</a:t>
              </a:r>
              <a:endParaRPr sz="95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77" name="Google Shape;277;g238bdd90664_0_1007"/>
          <p:cNvSpPr/>
          <p:nvPr/>
        </p:nvSpPr>
        <p:spPr>
          <a:xfrm>
            <a:off x="2199397" y="1076937"/>
            <a:ext cx="2158800" cy="61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50" b="1" dirty="0" err="1">
                <a:latin typeface="Century Gothic"/>
                <a:ea typeface="Century Gothic"/>
                <a:cs typeface="Century Gothic"/>
                <a:sym typeface="Century Gothic"/>
              </a:rPr>
              <a:t>Gráfico</a:t>
            </a:r>
            <a:r>
              <a:rPr lang="en-US" sz="1450" b="1" dirty="0">
                <a:latin typeface="Century Gothic"/>
                <a:ea typeface="Century Gothic"/>
                <a:cs typeface="Century Gothic"/>
                <a:sym typeface="Century Gothic"/>
              </a:rPr>
              <a:t> de torta</a:t>
            </a:r>
            <a:endParaRPr sz="145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58ADE0A-D306-A450-4DBD-7F89DF598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793" y="1483500"/>
            <a:ext cx="2022684" cy="1575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1724C5E-A342-60CF-F87B-F3375A721E38}"/>
              </a:ext>
            </a:extLst>
          </p:cNvPr>
          <p:cNvSpPr txBox="1"/>
          <p:nvPr/>
        </p:nvSpPr>
        <p:spPr>
          <a:xfrm>
            <a:off x="321315" y="346299"/>
            <a:ext cx="3682827" cy="307777"/>
          </a:xfrm>
          <a:custGeom>
            <a:avLst/>
            <a:gdLst>
              <a:gd name="connsiteX0" fmla="*/ 0 w 3682827"/>
              <a:gd name="connsiteY0" fmla="*/ 0 h 307777"/>
              <a:gd name="connsiteX1" fmla="*/ 687461 w 3682827"/>
              <a:gd name="connsiteY1" fmla="*/ 0 h 307777"/>
              <a:gd name="connsiteX2" fmla="*/ 1338094 w 3682827"/>
              <a:gd name="connsiteY2" fmla="*/ 0 h 307777"/>
              <a:gd name="connsiteX3" fmla="*/ 1841413 w 3682827"/>
              <a:gd name="connsiteY3" fmla="*/ 0 h 307777"/>
              <a:gd name="connsiteX4" fmla="*/ 2344733 w 3682827"/>
              <a:gd name="connsiteY4" fmla="*/ 0 h 307777"/>
              <a:gd name="connsiteX5" fmla="*/ 2921709 w 3682827"/>
              <a:gd name="connsiteY5" fmla="*/ 0 h 307777"/>
              <a:gd name="connsiteX6" fmla="*/ 3682827 w 3682827"/>
              <a:gd name="connsiteY6" fmla="*/ 0 h 307777"/>
              <a:gd name="connsiteX7" fmla="*/ 3682827 w 3682827"/>
              <a:gd name="connsiteY7" fmla="*/ 307777 h 307777"/>
              <a:gd name="connsiteX8" fmla="*/ 3069023 w 3682827"/>
              <a:gd name="connsiteY8" fmla="*/ 307777 h 307777"/>
              <a:gd name="connsiteX9" fmla="*/ 2455218 w 3682827"/>
              <a:gd name="connsiteY9" fmla="*/ 307777 h 307777"/>
              <a:gd name="connsiteX10" fmla="*/ 1915070 w 3682827"/>
              <a:gd name="connsiteY10" fmla="*/ 307777 h 307777"/>
              <a:gd name="connsiteX11" fmla="*/ 1374922 w 3682827"/>
              <a:gd name="connsiteY11" fmla="*/ 307777 h 307777"/>
              <a:gd name="connsiteX12" fmla="*/ 834774 w 3682827"/>
              <a:gd name="connsiteY12" fmla="*/ 307777 h 307777"/>
              <a:gd name="connsiteX13" fmla="*/ 0 w 3682827"/>
              <a:gd name="connsiteY13" fmla="*/ 307777 h 307777"/>
              <a:gd name="connsiteX14" fmla="*/ 0 w 3682827"/>
              <a:gd name="connsiteY1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82827" h="307777" fill="none" extrusionOk="0">
                <a:moveTo>
                  <a:pt x="0" y="0"/>
                </a:moveTo>
                <a:cubicBezTo>
                  <a:pt x="265636" y="-15561"/>
                  <a:pt x="535599" y="-20965"/>
                  <a:pt x="687461" y="0"/>
                </a:cubicBezTo>
                <a:cubicBezTo>
                  <a:pt x="839323" y="20965"/>
                  <a:pt x="1161693" y="17056"/>
                  <a:pt x="1338094" y="0"/>
                </a:cubicBezTo>
                <a:cubicBezTo>
                  <a:pt x="1514495" y="-17056"/>
                  <a:pt x="1736051" y="15347"/>
                  <a:pt x="1841413" y="0"/>
                </a:cubicBezTo>
                <a:cubicBezTo>
                  <a:pt x="1946775" y="-15347"/>
                  <a:pt x="2154172" y="87"/>
                  <a:pt x="2344733" y="0"/>
                </a:cubicBezTo>
                <a:cubicBezTo>
                  <a:pt x="2535294" y="-87"/>
                  <a:pt x="2779914" y="-22059"/>
                  <a:pt x="2921709" y="0"/>
                </a:cubicBezTo>
                <a:cubicBezTo>
                  <a:pt x="3063504" y="22059"/>
                  <a:pt x="3518425" y="10749"/>
                  <a:pt x="3682827" y="0"/>
                </a:cubicBezTo>
                <a:cubicBezTo>
                  <a:pt x="3694855" y="135565"/>
                  <a:pt x="3689982" y="206748"/>
                  <a:pt x="3682827" y="307777"/>
                </a:cubicBezTo>
                <a:cubicBezTo>
                  <a:pt x="3529672" y="294309"/>
                  <a:pt x="3368136" y="302470"/>
                  <a:pt x="3069023" y="307777"/>
                </a:cubicBezTo>
                <a:cubicBezTo>
                  <a:pt x="2769910" y="313084"/>
                  <a:pt x="2594920" y="336317"/>
                  <a:pt x="2455218" y="307777"/>
                </a:cubicBezTo>
                <a:cubicBezTo>
                  <a:pt x="2315517" y="279237"/>
                  <a:pt x="2182049" y="334309"/>
                  <a:pt x="1915070" y="307777"/>
                </a:cubicBezTo>
                <a:cubicBezTo>
                  <a:pt x="1648091" y="281245"/>
                  <a:pt x="1532836" y="329234"/>
                  <a:pt x="1374922" y="307777"/>
                </a:cubicBezTo>
                <a:cubicBezTo>
                  <a:pt x="1217008" y="286320"/>
                  <a:pt x="950717" y="304010"/>
                  <a:pt x="834774" y="307777"/>
                </a:cubicBezTo>
                <a:cubicBezTo>
                  <a:pt x="718831" y="311544"/>
                  <a:pt x="267199" y="311221"/>
                  <a:pt x="0" y="307777"/>
                </a:cubicBezTo>
                <a:cubicBezTo>
                  <a:pt x="-7079" y="164797"/>
                  <a:pt x="6130" y="120194"/>
                  <a:pt x="0" y="0"/>
                </a:cubicBezTo>
                <a:close/>
              </a:path>
              <a:path w="3682827" h="307777" stroke="0" extrusionOk="0">
                <a:moveTo>
                  <a:pt x="0" y="0"/>
                </a:moveTo>
                <a:cubicBezTo>
                  <a:pt x="216441" y="17560"/>
                  <a:pt x="380535" y="-11340"/>
                  <a:pt x="576976" y="0"/>
                </a:cubicBezTo>
                <a:cubicBezTo>
                  <a:pt x="773417" y="11340"/>
                  <a:pt x="943380" y="18059"/>
                  <a:pt x="1264437" y="0"/>
                </a:cubicBezTo>
                <a:cubicBezTo>
                  <a:pt x="1585494" y="-18059"/>
                  <a:pt x="1587788" y="-14109"/>
                  <a:pt x="1878242" y="0"/>
                </a:cubicBezTo>
                <a:cubicBezTo>
                  <a:pt x="2168697" y="14109"/>
                  <a:pt x="2266424" y="24769"/>
                  <a:pt x="2565703" y="0"/>
                </a:cubicBezTo>
                <a:cubicBezTo>
                  <a:pt x="2864982" y="-24769"/>
                  <a:pt x="3238268" y="-2411"/>
                  <a:pt x="3682827" y="0"/>
                </a:cubicBezTo>
                <a:cubicBezTo>
                  <a:pt x="3669911" y="81746"/>
                  <a:pt x="3695175" y="180989"/>
                  <a:pt x="3682827" y="307777"/>
                </a:cubicBezTo>
                <a:cubicBezTo>
                  <a:pt x="3559180" y="337093"/>
                  <a:pt x="3305368" y="318104"/>
                  <a:pt x="3069023" y="307777"/>
                </a:cubicBezTo>
                <a:cubicBezTo>
                  <a:pt x="2832678" y="297450"/>
                  <a:pt x="2754969" y="304898"/>
                  <a:pt x="2528875" y="307777"/>
                </a:cubicBezTo>
                <a:cubicBezTo>
                  <a:pt x="2302781" y="310656"/>
                  <a:pt x="2150483" y="325679"/>
                  <a:pt x="1915070" y="307777"/>
                </a:cubicBezTo>
                <a:cubicBezTo>
                  <a:pt x="1679658" y="289875"/>
                  <a:pt x="1548305" y="279632"/>
                  <a:pt x="1338094" y="307777"/>
                </a:cubicBezTo>
                <a:cubicBezTo>
                  <a:pt x="1127883" y="335922"/>
                  <a:pt x="892414" y="325023"/>
                  <a:pt x="761118" y="307777"/>
                </a:cubicBezTo>
                <a:cubicBezTo>
                  <a:pt x="629822" y="290531"/>
                  <a:pt x="256348" y="325776"/>
                  <a:pt x="0" y="307777"/>
                </a:cubicBezTo>
                <a:cubicBezTo>
                  <a:pt x="8191" y="242081"/>
                  <a:pt x="-4009" y="6807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9217963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AR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Gráficos para mostrar composición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C88266-CB77-9E2B-54CB-038EC0557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4585" y="1519965"/>
            <a:ext cx="2045966" cy="1428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238bdd90664_0_10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0653" y="82619"/>
            <a:ext cx="240662" cy="25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38bdd90664_0_10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8824651" y="4875500"/>
            <a:ext cx="240662" cy="2526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1724C5E-A342-60CF-F87B-F3375A721E38}"/>
              </a:ext>
            </a:extLst>
          </p:cNvPr>
          <p:cNvSpPr txBox="1"/>
          <p:nvPr/>
        </p:nvSpPr>
        <p:spPr>
          <a:xfrm>
            <a:off x="321315" y="346299"/>
            <a:ext cx="3682827" cy="307777"/>
          </a:xfrm>
          <a:custGeom>
            <a:avLst/>
            <a:gdLst>
              <a:gd name="connsiteX0" fmla="*/ 0 w 3682827"/>
              <a:gd name="connsiteY0" fmla="*/ 0 h 307777"/>
              <a:gd name="connsiteX1" fmla="*/ 687461 w 3682827"/>
              <a:gd name="connsiteY1" fmla="*/ 0 h 307777"/>
              <a:gd name="connsiteX2" fmla="*/ 1338094 w 3682827"/>
              <a:gd name="connsiteY2" fmla="*/ 0 h 307777"/>
              <a:gd name="connsiteX3" fmla="*/ 1841413 w 3682827"/>
              <a:gd name="connsiteY3" fmla="*/ 0 h 307777"/>
              <a:gd name="connsiteX4" fmla="*/ 2344733 w 3682827"/>
              <a:gd name="connsiteY4" fmla="*/ 0 h 307777"/>
              <a:gd name="connsiteX5" fmla="*/ 2921709 w 3682827"/>
              <a:gd name="connsiteY5" fmla="*/ 0 h 307777"/>
              <a:gd name="connsiteX6" fmla="*/ 3682827 w 3682827"/>
              <a:gd name="connsiteY6" fmla="*/ 0 h 307777"/>
              <a:gd name="connsiteX7" fmla="*/ 3682827 w 3682827"/>
              <a:gd name="connsiteY7" fmla="*/ 307777 h 307777"/>
              <a:gd name="connsiteX8" fmla="*/ 3069023 w 3682827"/>
              <a:gd name="connsiteY8" fmla="*/ 307777 h 307777"/>
              <a:gd name="connsiteX9" fmla="*/ 2455218 w 3682827"/>
              <a:gd name="connsiteY9" fmla="*/ 307777 h 307777"/>
              <a:gd name="connsiteX10" fmla="*/ 1915070 w 3682827"/>
              <a:gd name="connsiteY10" fmla="*/ 307777 h 307777"/>
              <a:gd name="connsiteX11" fmla="*/ 1374922 w 3682827"/>
              <a:gd name="connsiteY11" fmla="*/ 307777 h 307777"/>
              <a:gd name="connsiteX12" fmla="*/ 834774 w 3682827"/>
              <a:gd name="connsiteY12" fmla="*/ 307777 h 307777"/>
              <a:gd name="connsiteX13" fmla="*/ 0 w 3682827"/>
              <a:gd name="connsiteY13" fmla="*/ 307777 h 307777"/>
              <a:gd name="connsiteX14" fmla="*/ 0 w 3682827"/>
              <a:gd name="connsiteY1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82827" h="307777" fill="none" extrusionOk="0">
                <a:moveTo>
                  <a:pt x="0" y="0"/>
                </a:moveTo>
                <a:cubicBezTo>
                  <a:pt x="265636" y="-15561"/>
                  <a:pt x="535599" y="-20965"/>
                  <a:pt x="687461" y="0"/>
                </a:cubicBezTo>
                <a:cubicBezTo>
                  <a:pt x="839323" y="20965"/>
                  <a:pt x="1161693" y="17056"/>
                  <a:pt x="1338094" y="0"/>
                </a:cubicBezTo>
                <a:cubicBezTo>
                  <a:pt x="1514495" y="-17056"/>
                  <a:pt x="1736051" y="15347"/>
                  <a:pt x="1841413" y="0"/>
                </a:cubicBezTo>
                <a:cubicBezTo>
                  <a:pt x="1946775" y="-15347"/>
                  <a:pt x="2154172" y="87"/>
                  <a:pt x="2344733" y="0"/>
                </a:cubicBezTo>
                <a:cubicBezTo>
                  <a:pt x="2535294" y="-87"/>
                  <a:pt x="2779914" y="-22059"/>
                  <a:pt x="2921709" y="0"/>
                </a:cubicBezTo>
                <a:cubicBezTo>
                  <a:pt x="3063504" y="22059"/>
                  <a:pt x="3518425" y="10749"/>
                  <a:pt x="3682827" y="0"/>
                </a:cubicBezTo>
                <a:cubicBezTo>
                  <a:pt x="3694855" y="135565"/>
                  <a:pt x="3689982" y="206748"/>
                  <a:pt x="3682827" y="307777"/>
                </a:cubicBezTo>
                <a:cubicBezTo>
                  <a:pt x="3529672" y="294309"/>
                  <a:pt x="3368136" y="302470"/>
                  <a:pt x="3069023" y="307777"/>
                </a:cubicBezTo>
                <a:cubicBezTo>
                  <a:pt x="2769910" y="313084"/>
                  <a:pt x="2594920" y="336317"/>
                  <a:pt x="2455218" y="307777"/>
                </a:cubicBezTo>
                <a:cubicBezTo>
                  <a:pt x="2315517" y="279237"/>
                  <a:pt x="2182049" y="334309"/>
                  <a:pt x="1915070" y="307777"/>
                </a:cubicBezTo>
                <a:cubicBezTo>
                  <a:pt x="1648091" y="281245"/>
                  <a:pt x="1532836" y="329234"/>
                  <a:pt x="1374922" y="307777"/>
                </a:cubicBezTo>
                <a:cubicBezTo>
                  <a:pt x="1217008" y="286320"/>
                  <a:pt x="950717" y="304010"/>
                  <a:pt x="834774" y="307777"/>
                </a:cubicBezTo>
                <a:cubicBezTo>
                  <a:pt x="718831" y="311544"/>
                  <a:pt x="267199" y="311221"/>
                  <a:pt x="0" y="307777"/>
                </a:cubicBezTo>
                <a:cubicBezTo>
                  <a:pt x="-7079" y="164797"/>
                  <a:pt x="6130" y="120194"/>
                  <a:pt x="0" y="0"/>
                </a:cubicBezTo>
                <a:close/>
              </a:path>
              <a:path w="3682827" h="307777" stroke="0" extrusionOk="0">
                <a:moveTo>
                  <a:pt x="0" y="0"/>
                </a:moveTo>
                <a:cubicBezTo>
                  <a:pt x="216441" y="17560"/>
                  <a:pt x="380535" y="-11340"/>
                  <a:pt x="576976" y="0"/>
                </a:cubicBezTo>
                <a:cubicBezTo>
                  <a:pt x="773417" y="11340"/>
                  <a:pt x="943380" y="18059"/>
                  <a:pt x="1264437" y="0"/>
                </a:cubicBezTo>
                <a:cubicBezTo>
                  <a:pt x="1585494" y="-18059"/>
                  <a:pt x="1587788" y="-14109"/>
                  <a:pt x="1878242" y="0"/>
                </a:cubicBezTo>
                <a:cubicBezTo>
                  <a:pt x="2168697" y="14109"/>
                  <a:pt x="2266424" y="24769"/>
                  <a:pt x="2565703" y="0"/>
                </a:cubicBezTo>
                <a:cubicBezTo>
                  <a:pt x="2864982" y="-24769"/>
                  <a:pt x="3238268" y="-2411"/>
                  <a:pt x="3682827" y="0"/>
                </a:cubicBezTo>
                <a:cubicBezTo>
                  <a:pt x="3669911" y="81746"/>
                  <a:pt x="3695175" y="180989"/>
                  <a:pt x="3682827" y="307777"/>
                </a:cubicBezTo>
                <a:cubicBezTo>
                  <a:pt x="3559180" y="337093"/>
                  <a:pt x="3305368" y="318104"/>
                  <a:pt x="3069023" y="307777"/>
                </a:cubicBezTo>
                <a:cubicBezTo>
                  <a:pt x="2832678" y="297450"/>
                  <a:pt x="2754969" y="304898"/>
                  <a:pt x="2528875" y="307777"/>
                </a:cubicBezTo>
                <a:cubicBezTo>
                  <a:pt x="2302781" y="310656"/>
                  <a:pt x="2150483" y="325679"/>
                  <a:pt x="1915070" y="307777"/>
                </a:cubicBezTo>
                <a:cubicBezTo>
                  <a:pt x="1679658" y="289875"/>
                  <a:pt x="1548305" y="279632"/>
                  <a:pt x="1338094" y="307777"/>
                </a:cubicBezTo>
                <a:cubicBezTo>
                  <a:pt x="1127883" y="335922"/>
                  <a:pt x="892414" y="325023"/>
                  <a:pt x="761118" y="307777"/>
                </a:cubicBezTo>
                <a:cubicBezTo>
                  <a:pt x="629822" y="290531"/>
                  <a:pt x="256348" y="325776"/>
                  <a:pt x="0" y="307777"/>
                </a:cubicBezTo>
                <a:cubicBezTo>
                  <a:pt x="8191" y="242081"/>
                  <a:pt x="-4009" y="6807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9217963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AR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Gráficos para mostrar composición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74035E6-A3A1-C541-9D3D-0358324CB402}"/>
              </a:ext>
            </a:extLst>
          </p:cNvPr>
          <p:cNvGrpSpPr/>
          <p:nvPr/>
        </p:nvGrpSpPr>
        <p:grpSpPr>
          <a:xfrm>
            <a:off x="4826492" y="941878"/>
            <a:ext cx="2486829" cy="3711155"/>
            <a:chOff x="3328582" y="944777"/>
            <a:chExt cx="2486829" cy="3711155"/>
          </a:xfrm>
        </p:grpSpPr>
        <p:grpSp>
          <p:nvGrpSpPr>
            <p:cNvPr id="5" name="Google Shape;261;g238bdd90664_0_1007">
              <a:extLst>
                <a:ext uri="{FF2B5EF4-FFF2-40B4-BE49-F238E27FC236}">
                  <a16:creationId xmlns:a16="http://schemas.microsoft.com/office/drawing/2014/main" id="{1D15674C-4D00-C2A4-B9EF-D74C9086979E}"/>
                </a:ext>
              </a:extLst>
            </p:cNvPr>
            <p:cNvGrpSpPr/>
            <p:nvPr/>
          </p:nvGrpSpPr>
          <p:grpSpPr>
            <a:xfrm>
              <a:off x="3328582" y="944777"/>
              <a:ext cx="2486829" cy="3711155"/>
              <a:chOff x="1118224" y="283725"/>
              <a:chExt cx="2090826" cy="4076400"/>
            </a:xfrm>
          </p:grpSpPr>
          <p:sp>
            <p:nvSpPr>
              <p:cNvPr id="6" name="Google Shape;262;g238bdd90664_0_1007">
                <a:extLst>
                  <a:ext uri="{FF2B5EF4-FFF2-40B4-BE49-F238E27FC236}">
                    <a16:creationId xmlns:a16="http://schemas.microsoft.com/office/drawing/2014/main" id="{B25A00C1-0094-E22E-09D6-DFA268B8CEFA}"/>
                  </a:ext>
                </a:extLst>
              </p:cNvPr>
              <p:cNvSpPr/>
              <p:nvPr/>
            </p:nvSpPr>
            <p:spPr>
              <a:xfrm>
                <a:off x="1178650" y="283725"/>
                <a:ext cx="2030400" cy="40764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 dirty="0"/>
              </a:p>
            </p:txBody>
          </p:sp>
          <p:sp>
            <p:nvSpPr>
              <p:cNvPr id="7" name="Google Shape;263;g238bdd90664_0_1007">
                <a:extLst>
                  <a:ext uri="{FF2B5EF4-FFF2-40B4-BE49-F238E27FC236}">
                    <a16:creationId xmlns:a16="http://schemas.microsoft.com/office/drawing/2014/main" id="{2676F7D3-75EB-FFE9-7166-2D1B034E4F3A}"/>
                  </a:ext>
                </a:extLst>
              </p:cNvPr>
              <p:cNvSpPr/>
              <p:nvPr/>
            </p:nvSpPr>
            <p:spPr>
              <a:xfrm>
                <a:off x="1118224" y="341749"/>
                <a:ext cx="2048100" cy="249060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761E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8" name="Google Shape;264;g238bdd90664_0_1007">
                <a:extLst>
                  <a:ext uri="{FF2B5EF4-FFF2-40B4-BE49-F238E27FC236}">
                    <a16:creationId xmlns:a16="http://schemas.microsoft.com/office/drawing/2014/main" id="{83D8684F-BF06-5F91-A2DE-586174E62222}"/>
                  </a:ext>
                </a:extLst>
              </p:cNvPr>
              <p:cNvSpPr/>
              <p:nvPr/>
            </p:nvSpPr>
            <p:spPr>
              <a:xfrm>
                <a:off x="1233923" y="1225061"/>
                <a:ext cx="1815000" cy="60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endParaRPr sz="1200">
                  <a:solidFill>
                    <a:srgbClr val="761E86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0" name="Google Shape;265;g238bdd90664_0_1007">
                <a:extLst>
                  <a:ext uri="{FF2B5EF4-FFF2-40B4-BE49-F238E27FC236}">
                    <a16:creationId xmlns:a16="http://schemas.microsoft.com/office/drawing/2014/main" id="{250B05F4-FD53-16B4-E153-C57AD3AC008B}"/>
                  </a:ext>
                </a:extLst>
              </p:cNvPr>
              <p:cNvSpPr/>
              <p:nvPr/>
            </p:nvSpPr>
            <p:spPr>
              <a:xfrm>
                <a:off x="1233850" y="470600"/>
                <a:ext cx="1815000" cy="67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endParaRPr sz="4000">
                  <a:solidFill>
                    <a:srgbClr val="761E86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11" name="Google Shape;266;g238bdd90664_0_1007">
                <a:extLst>
                  <a:ext uri="{FF2B5EF4-FFF2-40B4-BE49-F238E27FC236}">
                    <a16:creationId xmlns:a16="http://schemas.microsoft.com/office/drawing/2014/main" id="{138F872F-A735-3188-35AF-77D012B5949C}"/>
                  </a:ext>
                </a:extLst>
              </p:cNvPr>
              <p:cNvSpPr/>
              <p:nvPr/>
            </p:nvSpPr>
            <p:spPr>
              <a:xfrm rot="5400000">
                <a:off x="1938871" y="2785391"/>
                <a:ext cx="389100" cy="278100"/>
              </a:xfrm>
              <a:prstGeom prst="rightArrow">
                <a:avLst>
                  <a:gd name="adj1" fmla="val 34239"/>
                  <a:gd name="adj2" fmla="val 57035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14" name="Google Shape;276;g238bdd90664_0_1007">
              <a:extLst>
                <a:ext uri="{FF2B5EF4-FFF2-40B4-BE49-F238E27FC236}">
                  <a16:creationId xmlns:a16="http://schemas.microsoft.com/office/drawing/2014/main" id="{81272259-5241-4044-C398-F77BBCB099E5}"/>
                </a:ext>
              </a:extLst>
            </p:cNvPr>
            <p:cNvSpPr/>
            <p:nvPr/>
          </p:nvSpPr>
          <p:spPr>
            <a:xfrm>
              <a:off x="3408370" y="1112107"/>
              <a:ext cx="2158800" cy="614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450" b="1" dirty="0" err="1">
                  <a:latin typeface="Century Gothic"/>
                  <a:ea typeface="Century Gothic"/>
                  <a:cs typeface="Century Gothic"/>
                  <a:sym typeface="Century Gothic"/>
                </a:rPr>
                <a:t>Gráfico</a:t>
              </a:r>
              <a:r>
                <a:rPr lang="en-US" sz="1450" b="1" dirty="0">
                  <a:latin typeface="Century Gothic"/>
                  <a:ea typeface="Century Gothic"/>
                  <a:cs typeface="Century Gothic"/>
                  <a:sym typeface="Century Gothic"/>
                </a:rPr>
                <a:t> de </a:t>
              </a:r>
              <a:r>
                <a:rPr lang="en-US" sz="1450" b="1" dirty="0" err="1">
                  <a:latin typeface="Century Gothic"/>
                  <a:ea typeface="Century Gothic"/>
                  <a:cs typeface="Century Gothic"/>
                  <a:sym typeface="Century Gothic"/>
                </a:rPr>
                <a:t>columnas</a:t>
              </a:r>
              <a:r>
                <a:rPr lang="en-US" sz="1450" b="1" dirty="0"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sz="1450" b="1" dirty="0" err="1">
                  <a:latin typeface="Century Gothic"/>
                  <a:ea typeface="Century Gothic"/>
                  <a:cs typeface="Century Gothic"/>
                  <a:sym typeface="Century Gothic"/>
                </a:rPr>
                <a:t>apiladas</a:t>
              </a:r>
              <a:endParaRPr sz="145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93322BDB-F962-6C80-B974-04E96E991B43}"/>
              </a:ext>
            </a:extLst>
          </p:cNvPr>
          <p:cNvGrpSpPr/>
          <p:nvPr/>
        </p:nvGrpSpPr>
        <p:grpSpPr>
          <a:xfrm>
            <a:off x="2048166" y="941877"/>
            <a:ext cx="2632578" cy="3711155"/>
            <a:chOff x="3328582" y="944777"/>
            <a:chExt cx="2632578" cy="3711155"/>
          </a:xfrm>
        </p:grpSpPr>
        <p:grpSp>
          <p:nvGrpSpPr>
            <p:cNvPr id="13" name="Google Shape;261;g238bdd90664_0_1007">
              <a:extLst>
                <a:ext uri="{FF2B5EF4-FFF2-40B4-BE49-F238E27FC236}">
                  <a16:creationId xmlns:a16="http://schemas.microsoft.com/office/drawing/2014/main" id="{4EC4254E-0F4F-FB15-7316-12494116A914}"/>
                </a:ext>
              </a:extLst>
            </p:cNvPr>
            <p:cNvGrpSpPr/>
            <p:nvPr/>
          </p:nvGrpSpPr>
          <p:grpSpPr>
            <a:xfrm>
              <a:off x="3328582" y="944777"/>
              <a:ext cx="2632578" cy="3711155"/>
              <a:chOff x="1118224" y="283725"/>
              <a:chExt cx="2213366" cy="4076400"/>
            </a:xfrm>
          </p:grpSpPr>
          <p:sp>
            <p:nvSpPr>
              <p:cNvPr id="19" name="Google Shape;262;g238bdd90664_0_1007">
                <a:extLst>
                  <a:ext uri="{FF2B5EF4-FFF2-40B4-BE49-F238E27FC236}">
                    <a16:creationId xmlns:a16="http://schemas.microsoft.com/office/drawing/2014/main" id="{9F580536-8FF7-042D-9A6E-7244C5AC826F}"/>
                  </a:ext>
                </a:extLst>
              </p:cNvPr>
              <p:cNvSpPr/>
              <p:nvPr/>
            </p:nvSpPr>
            <p:spPr>
              <a:xfrm>
                <a:off x="1178650" y="283725"/>
                <a:ext cx="2030400" cy="40764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0" name="Google Shape;263;g238bdd90664_0_1007">
                <a:extLst>
                  <a:ext uri="{FF2B5EF4-FFF2-40B4-BE49-F238E27FC236}">
                    <a16:creationId xmlns:a16="http://schemas.microsoft.com/office/drawing/2014/main" id="{7FD8C966-E066-8364-3985-49D4A223D039}"/>
                  </a:ext>
                </a:extLst>
              </p:cNvPr>
              <p:cNvSpPr/>
              <p:nvPr/>
            </p:nvSpPr>
            <p:spPr>
              <a:xfrm>
                <a:off x="1118224" y="341749"/>
                <a:ext cx="2048100" cy="249060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761E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1" name="Google Shape;264;g238bdd90664_0_1007">
                <a:extLst>
                  <a:ext uri="{FF2B5EF4-FFF2-40B4-BE49-F238E27FC236}">
                    <a16:creationId xmlns:a16="http://schemas.microsoft.com/office/drawing/2014/main" id="{AB45297C-E94F-C70F-CE9D-604FEA7DB1A6}"/>
                  </a:ext>
                </a:extLst>
              </p:cNvPr>
              <p:cNvSpPr/>
              <p:nvPr/>
            </p:nvSpPr>
            <p:spPr>
              <a:xfrm>
                <a:off x="1233923" y="1225061"/>
                <a:ext cx="1815000" cy="60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endParaRPr sz="1200">
                  <a:solidFill>
                    <a:srgbClr val="761E86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22" name="Google Shape;265;g238bdd90664_0_1007">
                <a:extLst>
                  <a:ext uri="{FF2B5EF4-FFF2-40B4-BE49-F238E27FC236}">
                    <a16:creationId xmlns:a16="http://schemas.microsoft.com/office/drawing/2014/main" id="{3A30695E-C73B-6077-F820-6985583D033B}"/>
                  </a:ext>
                </a:extLst>
              </p:cNvPr>
              <p:cNvSpPr/>
              <p:nvPr/>
            </p:nvSpPr>
            <p:spPr>
              <a:xfrm>
                <a:off x="1233850" y="470600"/>
                <a:ext cx="1815000" cy="67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endParaRPr sz="4000">
                  <a:solidFill>
                    <a:srgbClr val="761E86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23" name="Google Shape;266;g238bdd90664_0_1007">
                <a:extLst>
                  <a:ext uri="{FF2B5EF4-FFF2-40B4-BE49-F238E27FC236}">
                    <a16:creationId xmlns:a16="http://schemas.microsoft.com/office/drawing/2014/main" id="{0A397EA7-8C8A-E81E-9411-4E753D4BF478}"/>
                  </a:ext>
                </a:extLst>
              </p:cNvPr>
              <p:cNvSpPr/>
              <p:nvPr/>
            </p:nvSpPr>
            <p:spPr>
              <a:xfrm rot="5400000">
                <a:off x="1938871" y="2785391"/>
                <a:ext cx="389100" cy="278100"/>
              </a:xfrm>
              <a:prstGeom prst="rightArrow">
                <a:avLst>
                  <a:gd name="adj1" fmla="val 34239"/>
                  <a:gd name="adj2" fmla="val 57035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4" name="Google Shape;267;g238bdd90664_0_1007">
                <a:extLst>
                  <a:ext uri="{FF2B5EF4-FFF2-40B4-BE49-F238E27FC236}">
                    <a16:creationId xmlns:a16="http://schemas.microsoft.com/office/drawing/2014/main" id="{6EA4FE7F-0026-E48E-E5F3-F24AB14231E7}"/>
                  </a:ext>
                </a:extLst>
              </p:cNvPr>
              <p:cNvSpPr/>
              <p:nvPr/>
            </p:nvSpPr>
            <p:spPr>
              <a:xfrm>
                <a:off x="1301190" y="3044341"/>
                <a:ext cx="2030400" cy="10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n-US" sz="950" dirty="0" err="1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Muestra</a:t>
                </a:r>
                <a:r>
                  <a:rPr lang="en-US" sz="95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la </a:t>
                </a:r>
                <a:r>
                  <a:rPr lang="en-US" sz="950" dirty="0" err="1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distribución</a:t>
                </a:r>
                <a:r>
                  <a:rPr lang="en-US" sz="95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de </a:t>
                </a:r>
                <a:r>
                  <a:rPr lang="en-US" sz="950" dirty="0" err="1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una</a:t>
                </a:r>
                <a:r>
                  <a:rPr lang="en-US" sz="95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variable </a:t>
                </a:r>
                <a:r>
                  <a:rPr lang="en-US" sz="950" dirty="0" err="1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categórica</a:t>
                </a:r>
                <a:r>
                  <a:rPr lang="en-US" sz="95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</a:t>
                </a:r>
                <a:r>
                  <a:rPr lang="en-US" sz="950" dirty="0" err="1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en</a:t>
                </a:r>
                <a:r>
                  <a:rPr lang="en-US" sz="95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forma de barras, </a:t>
                </a:r>
                <a:r>
                  <a:rPr lang="en-US" sz="950" dirty="0" err="1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donde</a:t>
                </a:r>
                <a:r>
                  <a:rPr lang="en-US" sz="95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la </a:t>
                </a:r>
                <a:r>
                  <a:rPr lang="en-US" sz="950" dirty="0" err="1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altura</a:t>
                </a:r>
                <a:r>
                  <a:rPr lang="en-US" sz="95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de </a:t>
                </a:r>
                <a:r>
                  <a:rPr lang="en-US" sz="950" dirty="0" err="1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cada</a:t>
                </a:r>
                <a:r>
                  <a:rPr lang="en-US" sz="95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barra </a:t>
                </a:r>
                <a:r>
                  <a:rPr lang="en-US" sz="950" dirty="0" err="1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representa</a:t>
                </a:r>
                <a:r>
                  <a:rPr lang="en-US" sz="95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la </a:t>
                </a:r>
                <a:r>
                  <a:rPr lang="en-US" sz="950" dirty="0" err="1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frecuencia</a:t>
                </a:r>
                <a:r>
                  <a:rPr lang="en-US" sz="95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o </a:t>
                </a:r>
                <a:r>
                  <a:rPr lang="en-US" sz="950" dirty="0" err="1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proporción</a:t>
                </a:r>
                <a:r>
                  <a:rPr lang="en-US" sz="95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de </a:t>
                </a:r>
                <a:r>
                  <a:rPr lang="en-US" sz="950" dirty="0" err="1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cada</a:t>
                </a:r>
                <a:r>
                  <a:rPr lang="en-US" sz="95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</a:t>
                </a:r>
                <a:r>
                  <a:rPr lang="en-US" sz="950" dirty="0" err="1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categoría</a:t>
                </a:r>
                <a:endParaRPr sz="7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7" name="Google Shape;276;g238bdd90664_0_1007">
              <a:extLst>
                <a:ext uri="{FF2B5EF4-FFF2-40B4-BE49-F238E27FC236}">
                  <a16:creationId xmlns:a16="http://schemas.microsoft.com/office/drawing/2014/main" id="{2B58FE44-1F93-A7D2-D677-990113D49580}"/>
                </a:ext>
              </a:extLst>
            </p:cNvPr>
            <p:cNvSpPr/>
            <p:nvPr/>
          </p:nvSpPr>
          <p:spPr>
            <a:xfrm>
              <a:off x="3408370" y="1112107"/>
              <a:ext cx="2158800" cy="614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450" b="1" dirty="0" err="1">
                  <a:latin typeface="Century Gothic"/>
                  <a:ea typeface="Century Gothic"/>
                  <a:cs typeface="Century Gothic"/>
                  <a:sym typeface="Century Gothic"/>
                </a:rPr>
                <a:t>Gráfico</a:t>
              </a:r>
              <a:r>
                <a:rPr lang="en-US" sz="1450" b="1" dirty="0">
                  <a:latin typeface="Century Gothic"/>
                  <a:ea typeface="Century Gothic"/>
                  <a:cs typeface="Century Gothic"/>
                  <a:sym typeface="Century Gothic"/>
                </a:rPr>
                <a:t> de barras</a:t>
              </a:r>
              <a:endParaRPr sz="145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2212290A-BC26-AE40-CCCC-591A27878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4458" y="1584407"/>
              <a:ext cx="1800476" cy="1339640"/>
            </a:xfrm>
            <a:prstGeom prst="rect">
              <a:avLst/>
            </a:prstGeom>
          </p:spPr>
        </p:pic>
      </p:grpSp>
      <p:sp>
        <p:nvSpPr>
          <p:cNvPr id="27" name="Google Shape;267;g238bdd90664_0_1007">
            <a:extLst>
              <a:ext uri="{FF2B5EF4-FFF2-40B4-BE49-F238E27FC236}">
                <a16:creationId xmlns:a16="http://schemas.microsoft.com/office/drawing/2014/main" id="{C0EE0A85-7966-C2B2-F6A8-7B824E0A8992}"/>
              </a:ext>
            </a:extLst>
          </p:cNvPr>
          <p:cNvSpPr/>
          <p:nvPr/>
        </p:nvSpPr>
        <p:spPr>
          <a:xfrm>
            <a:off x="4970234" y="3463515"/>
            <a:ext cx="2414958" cy="98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s-AR" sz="95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gráfico de columnas apiladas te permite visualizar la composición de diferentes variables en una categoría o grupo, mostrando tanto la distribución de cada variable como las diferencias entre las categorías.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8FE75261-05E0-B9BD-61A7-BE0DBD228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283" y="1686557"/>
            <a:ext cx="1755293" cy="13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73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238bdd90664_0_10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0653" y="82619"/>
            <a:ext cx="240662" cy="25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38bdd90664_0_10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8824651" y="4875500"/>
            <a:ext cx="240662" cy="2526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1724C5E-A342-60CF-F87B-F3375A721E38}"/>
              </a:ext>
            </a:extLst>
          </p:cNvPr>
          <p:cNvSpPr txBox="1"/>
          <p:nvPr/>
        </p:nvSpPr>
        <p:spPr>
          <a:xfrm>
            <a:off x="321315" y="346299"/>
            <a:ext cx="3682827" cy="307777"/>
          </a:xfrm>
          <a:custGeom>
            <a:avLst/>
            <a:gdLst>
              <a:gd name="connsiteX0" fmla="*/ 0 w 3682827"/>
              <a:gd name="connsiteY0" fmla="*/ 0 h 307777"/>
              <a:gd name="connsiteX1" fmla="*/ 687461 w 3682827"/>
              <a:gd name="connsiteY1" fmla="*/ 0 h 307777"/>
              <a:gd name="connsiteX2" fmla="*/ 1338094 w 3682827"/>
              <a:gd name="connsiteY2" fmla="*/ 0 h 307777"/>
              <a:gd name="connsiteX3" fmla="*/ 1841413 w 3682827"/>
              <a:gd name="connsiteY3" fmla="*/ 0 h 307777"/>
              <a:gd name="connsiteX4" fmla="*/ 2344733 w 3682827"/>
              <a:gd name="connsiteY4" fmla="*/ 0 h 307777"/>
              <a:gd name="connsiteX5" fmla="*/ 2921709 w 3682827"/>
              <a:gd name="connsiteY5" fmla="*/ 0 h 307777"/>
              <a:gd name="connsiteX6" fmla="*/ 3682827 w 3682827"/>
              <a:gd name="connsiteY6" fmla="*/ 0 h 307777"/>
              <a:gd name="connsiteX7" fmla="*/ 3682827 w 3682827"/>
              <a:gd name="connsiteY7" fmla="*/ 307777 h 307777"/>
              <a:gd name="connsiteX8" fmla="*/ 3069023 w 3682827"/>
              <a:gd name="connsiteY8" fmla="*/ 307777 h 307777"/>
              <a:gd name="connsiteX9" fmla="*/ 2455218 w 3682827"/>
              <a:gd name="connsiteY9" fmla="*/ 307777 h 307777"/>
              <a:gd name="connsiteX10" fmla="*/ 1915070 w 3682827"/>
              <a:gd name="connsiteY10" fmla="*/ 307777 h 307777"/>
              <a:gd name="connsiteX11" fmla="*/ 1374922 w 3682827"/>
              <a:gd name="connsiteY11" fmla="*/ 307777 h 307777"/>
              <a:gd name="connsiteX12" fmla="*/ 834774 w 3682827"/>
              <a:gd name="connsiteY12" fmla="*/ 307777 h 307777"/>
              <a:gd name="connsiteX13" fmla="*/ 0 w 3682827"/>
              <a:gd name="connsiteY13" fmla="*/ 307777 h 307777"/>
              <a:gd name="connsiteX14" fmla="*/ 0 w 3682827"/>
              <a:gd name="connsiteY1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82827" h="307777" fill="none" extrusionOk="0">
                <a:moveTo>
                  <a:pt x="0" y="0"/>
                </a:moveTo>
                <a:cubicBezTo>
                  <a:pt x="265636" y="-15561"/>
                  <a:pt x="535599" y="-20965"/>
                  <a:pt x="687461" y="0"/>
                </a:cubicBezTo>
                <a:cubicBezTo>
                  <a:pt x="839323" y="20965"/>
                  <a:pt x="1161693" y="17056"/>
                  <a:pt x="1338094" y="0"/>
                </a:cubicBezTo>
                <a:cubicBezTo>
                  <a:pt x="1514495" y="-17056"/>
                  <a:pt x="1736051" y="15347"/>
                  <a:pt x="1841413" y="0"/>
                </a:cubicBezTo>
                <a:cubicBezTo>
                  <a:pt x="1946775" y="-15347"/>
                  <a:pt x="2154172" y="87"/>
                  <a:pt x="2344733" y="0"/>
                </a:cubicBezTo>
                <a:cubicBezTo>
                  <a:pt x="2535294" y="-87"/>
                  <a:pt x="2779914" y="-22059"/>
                  <a:pt x="2921709" y="0"/>
                </a:cubicBezTo>
                <a:cubicBezTo>
                  <a:pt x="3063504" y="22059"/>
                  <a:pt x="3518425" y="10749"/>
                  <a:pt x="3682827" y="0"/>
                </a:cubicBezTo>
                <a:cubicBezTo>
                  <a:pt x="3694855" y="135565"/>
                  <a:pt x="3689982" y="206748"/>
                  <a:pt x="3682827" y="307777"/>
                </a:cubicBezTo>
                <a:cubicBezTo>
                  <a:pt x="3529672" y="294309"/>
                  <a:pt x="3368136" y="302470"/>
                  <a:pt x="3069023" y="307777"/>
                </a:cubicBezTo>
                <a:cubicBezTo>
                  <a:pt x="2769910" y="313084"/>
                  <a:pt x="2594920" y="336317"/>
                  <a:pt x="2455218" y="307777"/>
                </a:cubicBezTo>
                <a:cubicBezTo>
                  <a:pt x="2315517" y="279237"/>
                  <a:pt x="2182049" y="334309"/>
                  <a:pt x="1915070" y="307777"/>
                </a:cubicBezTo>
                <a:cubicBezTo>
                  <a:pt x="1648091" y="281245"/>
                  <a:pt x="1532836" y="329234"/>
                  <a:pt x="1374922" y="307777"/>
                </a:cubicBezTo>
                <a:cubicBezTo>
                  <a:pt x="1217008" y="286320"/>
                  <a:pt x="950717" y="304010"/>
                  <a:pt x="834774" y="307777"/>
                </a:cubicBezTo>
                <a:cubicBezTo>
                  <a:pt x="718831" y="311544"/>
                  <a:pt x="267199" y="311221"/>
                  <a:pt x="0" y="307777"/>
                </a:cubicBezTo>
                <a:cubicBezTo>
                  <a:pt x="-7079" y="164797"/>
                  <a:pt x="6130" y="120194"/>
                  <a:pt x="0" y="0"/>
                </a:cubicBezTo>
                <a:close/>
              </a:path>
              <a:path w="3682827" h="307777" stroke="0" extrusionOk="0">
                <a:moveTo>
                  <a:pt x="0" y="0"/>
                </a:moveTo>
                <a:cubicBezTo>
                  <a:pt x="216441" y="17560"/>
                  <a:pt x="380535" y="-11340"/>
                  <a:pt x="576976" y="0"/>
                </a:cubicBezTo>
                <a:cubicBezTo>
                  <a:pt x="773417" y="11340"/>
                  <a:pt x="943380" y="18059"/>
                  <a:pt x="1264437" y="0"/>
                </a:cubicBezTo>
                <a:cubicBezTo>
                  <a:pt x="1585494" y="-18059"/>
                  <a:pt x="1587788" y="-14109"/>
                  <a:pt x="1878242" y="0"/>
                </a:cubicBezTo>
                <a:cubicBezTo>
                  <a:pt x="2168697" y="14109"/>
                  <a:pt x="2266424" y="24769"/>
                  <a:pt x="2565703" y="0"/>
                </a:cubicBezTo>
                <a:cubicBezTo>
                  <a:pt x="2864982" y="-24769"/>
                  <a:pt x="3238268" y="-2411"/>
                  <a:pt x="3682827" y="0"/>
                </a:cubicBezTo>
                <a:cubicBezTo>
                  <a:pt x="3669911" y="81746"/>
                  <a:pt x="3695175" y="180989"/>
                  <a:pt x="3682827" y="307777"/>
                </a:cubicBezTo>
                <a:cubicBezTo>
                  <a:pt x="3559180" y="337093"/>
                  <a:pt x="3305368" y="318104"/>
                  <a:pt x="3069023" y="307777"/>
                </a:cubicBezTo>
                <a:cubicBezTo>
                  <a:pt x="2832678" y="297450"/>
                  <a:pt x="2754969" y="304898"/>
                  <a:pt x="2528875" y="307777"/>
                </a:cubicBezTo>
                <a:cubicBezTo>
                  <a:pt x="2302781" y="310656"/>
                  <a:pt x="2150483" y="325679"/>
                  <a:pt x="1915070" y="307777"/>
                </a:cubicBezTo>
                <a:cubicBezTo>
                  <a:pt x="1679658" y="289875"/>
                  <a:pt x="1548305" y="279632"/>
                  <a:pt x="1338094" y="307777"/>
                </a:cubicBezTo>
                <a:cubicBezTo>
                  <a:pt x="1127883" y="335922"/>
                  <a:pt x="892414" y="325023"/>
                  <a:pt x="761118" y="307777"/>
                </a:cubicBezTo>
                <a:cubicBezTo>
                  <a:pt x="629822" y="290531"/>
                  <a:pt x="256348" y="325776"/>
                  <a:pt x="0" y="307777"/>
                </a:cubicBezTo>
                <a:cubicBezTo>
                  <a:pt x="8191" y="242081"/>
                  <a:pt x="-4009" y="6807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9217963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AR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Gráficos para mostrar composición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74035E6-A3A1-C541-9D3D-0358324CB402}"/>
              </a:ext>
            </a:extLst>
          </p:cNvPr>
          <p:cNvGrpSpPr/>
          <p:nvPr/>
        </p:nvGrpSpPr>
        <p:grpSpPr>
          <a:xfrm>
            <a:off x="4826492" y="941878"/>
            <a:ext cx="2486829" cy="3711155"/>
            <a:chOff x="3328582" y="944777"/>
            <a:chExt cx="2486829" cy="3711155"/>
          </a:xfrm>
        </p:grpSpPr>
        <p:grpSp>
          <p:nvGrpSpPr>
            <p:cNvPr id="5" name="Google Shape;261;g238bdd90664_0_1007">
              <a:extLst>
                <a:ext uri="{FF2B5EF4-FFF2-40B4-BE49-F238E27FC236}">
                  <a16:creationId xmlns:a16="http://schemas.microsoft.com/office/drawing/2014/main" id="{1D15674C-4D00-C2A4-B9EF-D74C9086979E}"/>
                </a:ext>
              </a:extLst>
            </p:cNvPr>
            <p:cNvGrpSpPr/>
            <p:nvPr/>
          </p:nvGrpSpPr>
          <p:grpSpPr>
            <a:xfrm>
              <a:off x="3328582" y="944777"/>
              <a:ext cx="2486829" cy="3711155"/>
              <a:chOff x="1118224" y="283725"/>
              <a:chExt cx="2090826" cy="4076400"/>
            </a:xfrm>
          </p:grpSpPr>
          <p:sp>
            <p:nvSpPr>
              <p:cNvPr id="6" name="Google Shape;262;g238bdd90664_0_1007">
                <a:extLst>
                  <a:ext uri="{FF2B5EF4-FFF2-40B4-BE49-F238E27FC236}">
                    <a16:creationId xmlns:a16="http://schemas.microsoft.com/office/drawing/2014/main" id="{B25A00C1-0094-E22E-09D6-DFA268B8CEFA}"/>
                  </a:ext>
                </a:extLst>
              </p:cNvPr>
              <p:cNvSpPr/>
              <p:nvPr/>
            </p:nvSpPr>
            <p:spPr>
              <a:xfrm>
                <a:off x="1178650" y="283725"/>
                <a:ext cx="2030400" cy="40764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 dirty="0"/>
              </a:p>
            </p:txBody>
          </p:sp>
          <p:sp>
            <p:nvSpPr>
              <p:cNvPr id="7" name="Google Shape;263;g238bdd90664_0_1007">
                <a:extLst>
                  <a:ext uri="{FF2B5EF4-FFF2-40B4-BE49-F238E27FC236}">
                    <a16:creationId xmlns:a16="http://schemas.microsoft.com/office/drawing/2014/main" id="{2676F7D3-75EB-FFE9-7166-2D1B034E4F3A}"/>
                  </a:ext>
                </a:extLst>
              </p:cNvPr>
              <p:cNvSpPr/>
              <p:nvPr/>
            </p:nvSpPr>
            <p:spPr>
              <a:xfrm>
                <a:off x="1118224" y="341749"/>
                <a:ext cx="2048100" cy="249060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761E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8" name="Google Shape;264;g238bdd90664_0_1007">
                <a:extLst>
                  <a:ext uri="{FF2B5EF4-FFF2-40B4-BE49-F238E27FC236}">
                    <a16:creationId xmlns:a16="http://schemas.microsoft.com/office/drawing/2014/main" id="{83D8684F-BF06-5F91-A2DE-586174E62222}"/>
                  </a:ext>
                </a:extLst>
              </p:cNvPr>
              <p:cNvSpPr/>
              <p:nvPr/>
            </p:nvSpPr>
            <p:spPr>
              <a:xfrm>
                <a:off x="1233923" y="1225061"/>
                <a:ext cx="1815000" cy="60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endParaRPr sz="1200">
                  <a:solidFill>
                    <a:srgbClr val="761E86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0" name="Google Shape;265;g238bdd90664_0_1007">
                <a:extLst>
                  <a:ext uri="{FF2B5EF4-FFF2-40B4-BE49-F238E27FC236}">
                    <a16:creationId xmlns:a16="http://schemas.microsoft.com/office/drawing/2014/main" id="{250B05F4-FD53-16B4-E153-C57AD3AC008B}"/>
                  </a:ext>
                </a:extLst>
              </p:cNvPr>
              <p:cNvSpPr/>
              <p:nvPr/>
            </p:nvSpPr>
            <p:spPr>
              <a:xfrm>
                <a:off x="1233850" y="470600"/>
                <a:ext cx="1815000" cy="67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endParaRPr sz="4000">
                  <a:solidFill>
                    <a:srgbClr val="761E86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11" name="Google Shape;266;g238bdd90664_0_1007">
                <a:extLst>
                  <a:ext uri="{FF2B5EF4-FFF2-40B4-BE49-F238E27FC236}">
                    <a16:creationId xmlns:a16="http://schemas.microsoft.com/office/drawing/2014/main" id="{138F872F-A735-3188-35AF-77D012B5949C}"/>
                  </a:ext>
                </a:extLst>
              </p:cNvPr>
              <p:cNvSpPr/>
              <p:nvPr/>
            </p:nvSpPr>
            <p:spPr>
              <a:xfrm rot="5400000">
                <a:off x="1938871" y="2785391"/>
                <a:ext cx="389100" cy="278100"/>
              </a:xfrm>
              <a:prstGeom prst="rightArrow">
                <a:avLst>
                  <a:gd name="adj1" fmla="val 34239"/>
                  <a:gd name="adj2" fmla="val 57035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14" name="Google Shape;276;g238bdd90664_0_1007">
              <a:extLst>
                <a:ext uri="{FF2B5EF4-FFF2-40B4-BE49-F238E27FC236}">
                  <a16:creationId xmlns:a16="http://schemas.microsoft.com/office/drawing/2014/main" id="{81272259-5241-4044-C398-F77BBCB099E5}"/>
                </a:ext>
              </a:extLst>
            </p:cNvPr>
            <p:cNvSpPr/>
            <p:nvPr/>
          </p:nvSpPr>
          <p:spPr>
            <a:xfrm>
              <a:off x="3408370" y="1112107"/>
              <a:ext cx="2158800" cy="614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450" b="1" dirty="0" err="1">
                  <a:latin typeface="Century Gothic"/>
                  <a:ea typeface="Century Gothic"/>
                  <a:cs typeface="Century Gothic"/>
                  <a:sym typeface="Century Gothic"/>
                </a:rPr>
                <a:t>Gráfico</a:t>
              </a:r>
              <a:r>
                <a:rPr lang="en-US" sz="1450" b="1" dirty="0">
                  <a:latin typeface="Century Gothic"/>
                  <a:ea typeface="Century Gothic"/>
                  <a:cs typeface="Century Gothic"/>
                  <a:sym typeface="Century Gothic"/>
                </a:rPr>
                <a:t> de </a:t>
              </a:r>
              <a:r>
                <a:rPr lang="en-US" sz="1450" b="1" dirty="0" err="1">
                  <a:latin typeface="Century Gothic"/>
                  <a:ea typeface="Century Gothic"/>
                  <a:cs typeface="Century Gothic"/>
                  <a:sym typeface="Century Gothic"/>
                </a:rPr>
                <a:t>burbujas</a:t>
              </a:r>
              <a:endParaRPr sz="145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93322BDB-F962-6C80-B974-04E96E991B43}"/>
              </a:ext>
            </a:extLst>
          </p:cNvPr>
          <p:cNvGrpSpPr/>
          <p:nvPr/>
        </p:nvGrpSpPr>
        <p:grpSpPr>
          <a:xfrm>
            <a:off x="2000812" y="941879"/>
            <a:ext cx="2486829" cy="3711155"/>
            <a:chOff x="3328582" y="944777"/>
            <a:chExt cx="2486829" cy="3711155"/>
          </a:xfrm>
        </p:grpSpPr>
        <p:grpSp>
          <p:nvGrpSpPr>
            <p:cNvPr id="13" name="Google Shape;261;g238bdd90664_0_1007">
              <a:extLst>
                <a:ext uri="{FF2B5EF4-FFF2-40B4-BE49-F238E27FC236}">
                  <a16:creationId xmlns:a16="http://schemas.microsoft.com/office/drawing/2014/main" id="{4EC4254E-0F4F-FB15-7316-12494116A914}"/>
                </a:ext>
              </a:extLst>
            </p:cNvPr>
            <p:cNvGrpSpPr/>
            <p:nvPr/>
          </p:nvGrpSpPr>
          <p:grpSpPr>
            <a:xfrm>
              <a:off x="3328582" y="944777"/>
              <a:ext cx="2486829" cy="3711155"/>
              <a:chOff x="1118224" y="283725"/>
              <a:chExt cx="2090827" cy="4076400"/>
            </a:xfrm>
          </p:grpSpPr>
          <p:sp>
            <p:nvSpPr>
              <p:cNvPr id="19" name="Google Shape;262;g238bdd90664_0_1007">
                <a:extLst>
                  <a:ext uri="{FF2B5EF4-FFF2-40B4-BE49-F238E27FC236}">
                    <a16:creationId xmlns:a16="http://schemas.microsoft.com/office/drawing/2014/main" id="{9F580536-8FF7-042D-9A6E-7244C5AC826F}"/>
                  </a:ext>
                </a:extLst>
              </p:cNvPr>
              <p:cNvSpPr/>
              <p:nvPr/>
            </p:nvSpPr>
            <p:spPr>
              <a:xfrm>
                <a:off x="1178651" y="283725"/>
                <a:ext cx="2030400" cy="40764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0" name="Google Shape;263;g238bdd90664_0_1007">
                <a:extLst>
                  <a:ext uri="{FF2B5EF4-FFF2-40B4-BE49-F238E27FC236}">
                    <a16:creationId xmlns:a16="http://schemas.microsoft.com/office/drawing/2014/main" id="{7FD8C966-E066-8364-3985-49D4A223D039}"/>
                  </a:ext>
                </a:extLst>
              </p:cNvPr>
              <p:cNvSpPr/>
              <p:nvPr/>
            </p:nvSpPr>
            <p:spPr>
              <a:xfrm>
                <a:off x="1118224" y="341749"/>
                <a:ext cx="2048100" cy="2490601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761E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1" name="Google Shape;264;g238bdd90664_0_1007">
                <a:extLst>
                  <a:ext uri="{FF2B5EF4-FFF2-40B4-BE49-F238E27FC236}">
                    <a16:creationId xmlns:a16="http://schemas.microsoft.com/office/drawing/2014/main" id="{AB45297C-E94F-C70F-CE9D-604FEA7DB1A6}"/>
                  </a:ext>
                </a:extLst>
              </p:cNvPr>
              <p:cNvSpPr/>
              <p:nvPr/>
            </p:nvSpPr>
            <p:spPr>
              <a:xfrm>
                <a:off x="1233923" y="1225061"/>
                <a:ext cx="1815000" cy="60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endParaRPr sz="1200">
                  <a:solidFill>
                    <a:srgbClr val="761E86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22" name="Google Shape;265;g238bdd90664_0_1007">
                <a:extLst>
                  <a:ext uri="{FF2B5EF4-FFF2-40B4-BE49-F238E27FC236}">
                    <a16:creationId xmlns:a16="http://schemas.microsoft.com/office/drawing/2014/main" id="{3A30695E-C73B-6077-F820-6985583D033B}"/>
                  </a:ext>
                </a:extLst>
              </p:cNvPr>
              <p:cNvSpPr/>
              <p:nvPr/>
            </p:nvSpPr>
            <p:spPr>
              <a:xfrm>
                <a:off x="1233850" y="470600"/>
                <a:ext cx="1815000" cy="67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endParaRPr sz="4000">
                  <a:solidFill>
                    <a:srgbClr val="761E86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23" name="Google Shape;266;g238bdd90664_0_1007">
                <a:extLst>
                  <a:ext uri="{FF2B5EF4-FFF2-40B4-BE49-F238E27FC236}">
                    <a16:creationId xmlns:a16="http://schemas.microsoft.com/office/drawing/2014/main" id="{0A397EA7-8C8A-E81E-9411-4E753D4BF478}"/>
                  </a:ext>
                </a:extLst>
              </p:cNvPr>
              <p:cNvSpPr/>
              <p:nvPr/>
            </p:nvSpPr>
            <p:spPr>
              <a:xfrm rot="5400000">
                <a:off x="1938871" y="2785391"/>
                <a:ext cx="389100" cy="278100"/>
              </a:xfrm>
              <a:prstGeom prst="rightArrow">
                <a:avLst>
                  <a:gd name="adj1" fmla="val 34239"/>
                  <a:gd name="adj2" fmla="val 57035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4" name="Google Shape;267;g238bdd90664_0_1007">
                <a:extLst>
                  <a:ext uri="{FF2B5EF4-FFF2-40B4-BE49-F238E27FC236}">
                    <a16:creationId xmlns:a16="http://schemas.microsoft.com/office/drawing/2014/main" id="{6EA4FE7F-0026-E48E-E5F3-F24AB14231E7}"/>
                  </a:ext>
                </a:extLst>
              </p:cNvPr>
              <p:cNvSpPr/>
              <p:nvPr/>
            </p:nvSpPr>
            <p:spPr>
              <a:xfrm>
                <a:off x="1158835" y="3046381"/>
                <a:ext cx="2030400" cy="10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AR" sz="95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Son útiles para visualizar y comparar la distribución relativa de datos en diferentes categorías, ya sea en términos de tamaño, cantidad o cualquier otro atributo numérico. </a:t>
                </a:r>
                <a:endParaRPr sz="7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7" name="Google Shape;276;g238bdd90664_0_1007">
              <a:extLst>
                <a:ext uri="{FF2B5EF4-FFF2-40B4-BE49-F238E27FC236}">
                  <a16:creationId xmlns:a16="http://schemas.microsoft.com/office/drawing/2014/main" id="{2B58FE44-1F93-A7D2-D677-990113D49580}"/>
                </a:ext>
              </a:extLst>
            </p:cNvPr>
            <p:cNvSpPr/>
            <p:nvPr/>
          </p:nvSpPr>
          <p:spPr>
            <a:xfrm>
              <a:off x="3408370" y="1112107"/>
              <a:ext cx="2158800" cy="614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450" b="1" dirty="0" err="1">
                  <a:latin typeface="Century Gothic"/>
                  <a:ea typeface="Century Gothic"/>
                  <a:cs typeface="Century Gothic"/>
                  <a:sym typeface="Century Gothic"/>
                </a:rPr>
                <a:t>Treemap</a:t>
              </a:r>
              <a:endParaRPr sz="145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7" name="Google Shape;267;g238bdd90664_0_1007">
            <a:extLst>
              <a:ext uri="{FF2B5EF4-FFF2-40B4-BE49-F238E27FC236}">
                <a16:creationId xmlns:a16="http://schemas.microsoft.com/office/drawing/2014/main" id="{C0EE0A85-7966-C2B2-F6A8-7B824E0A8992}"/>
              </a:ext>
            </a:extLst>
          </p:cNvPr>
          <p:cNvSpPr/>
          <p:nvPr/>
        </p:nvSpPr>
        <p:spPr>
          <a:xfrm>
            <a:off x="4949181" y="3376651"/>
            <a:ext cx="2436011" cy="97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s-AR" sz="95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 gráfico muestra la composición de diferentes categorías utilizando círculos de diferentes tamaños. Cada categoría se representa por un círculo cuyo tamaño es proporcional a su valor, y a menudo se utiliza para resaltar comparaciones visuales.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3EA3982-6DFF-9B3E-F09A-E7C313E41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455" y="1500947"/>
            <a:ext cx="1934907" cy="1524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05ECEEA-9F91-C968-170F-3BDDDD4A9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882" y="1459565"/>
            <a:ext cx="1887031" cy="147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l="10253" t="7588" r="2188" b="1633"/>
          <a:stretch/>
        </p:blipFill>
        <p:spPr>
          <a:xfrm>
            <a:off x="4572000" y="1445824"/>
            <a:ext cx="3859950" cy="2667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Google Shape;61;p14"/>
          <p:cNvSpPr txBox="1"/>
          <p:nvPr/>
        </p:nvSpPr>
        <p:spPr>
          <a:xfrm>
            <a:off x="684213" y="593316"/>
            <a:ext cx="4782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es" dirty="0">
                <a:sym typeface="Poppins SemiBold"/>
              </a:rPr>
              <a:t>Temario</a:t>
            </a:r>
            <a:endParaRPr dirty="0">
              <a:sym typeface="Poppins SemiBold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84213" y="1062697"/>
            <a:ext cx="3347871" cy="163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ES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"/>
              </a:rPr>
              <a:t>Repaso de las etapas en el ciclo de vida de los datos.</a:t>
            </a: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ES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"/>
              </a:rPr>
              <a:t>Paso Nª4 Preparación y Transformación de datos. </a:t>
            </a: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ES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"/>
              </a:rPr>
              <a:t>Fundamentos en la limpieza de datos. </a:t>
            </a: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ES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"/>
              </a:rPr>
              <a:t>Paso Nº5 Exploración y Visualización de datos</a:t>
            </a: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ES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  <a:sym typeface="Raleway"/>
            </a:endParaRP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ES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  <a:sym typeface="Raleway"/>
            </a:endParaRP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AR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39700">
              <a:lnSpc>
                <a:spcPct val="150000"/>
              </a:lnSpc>
              <a:buClr>
                <a:srgbClr val="666666"/>
              </a:buClr>
              <a:buSzPts val="1400"/>
            </a:pPr>
            <a:endParaRPr lang="es-AR" b="1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AR" b="1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  <a:sym typeface="Raleway"/>
            </a:endParaRP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AR" b="1" dirty="0">
              <a:solidFill>
                <a:srgbClr val="666666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83742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2  / </a:t>
            </a:r>
            <a:r>
              <a:rPr lang="es-AR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Estadística fácil para un Data Scientist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0D289DD-84EB-157D-111E-C14F7FD2BBB2}"/>
              </a:ext>
            </a:extLst>
          </p:cNvPr>
          <p:cNvSpPr txBox="1"/>
          <p:nvPr/>
        </p:nvSpPr>
        <p:spPr>
          <a:xfrm>
            <a:off x="674665" y="881158"/>
            <a:ext cx="2180492" cy="369332"/>
          </a:xfrm>
          <a:prstGeom prst="rect">
            <a:avLst/>
          </a:prstGeom>
          <a:solidFill>
            <a:srgbClr val="C00000"/>
          </a:solidFill>
          <a:ln>
            <a:solidFill>
              <a:srgbClr val="D01317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Buenas prácticas</a:t>
            </a:r>
            <a:endParaRPr lang="es-AR" sz="1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" name="Gráfico 13" descr="Marca de verificación con relleno sólido">
            <a:extLst>
              <a:ext uri="{FF2B5EF4-FFF2-40B4-BE49-F238E27FC236}">
                <a16:creationId xmlns:a16="http://schemas.microsoft.com/office/drawing/2014/main" id="{62E123FF-887C-EADE-321F-A5EEE3D21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665" y="1518068"/>
            <a:ext cx="369332" cy="36933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CC6F267-CC05-6E50-7E3F-ADF489D5FA1B}"/>
              </a:ext>
            </a:extLst>
          </p:cNvPr>
          <p:cNvSpPr txBox="1"/>
          <p:nvPr/>
        </p:nvSpPr>
        <p:spPr>
          <a:xfrm>
            <a:off x="962529" y="1583102"/>
            <a:ext cx="721894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Los gráficos de torta son útiles cuando tengo entre 6 a 7 categorías, al aumentar la cantidad de categorías el grafico tiende a no ser intuitivo, porque quedan los porcentajes todos muy juntos y no se puede sacar conclusiones efectivas desde el mismo. 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30F4341-24E1-A284-08DA-53D78731E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8626" y="2679508"/>
            <a:ext cx="1925860" cy="1629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n 18" descr="Hombre del servicio de asistencia frustrado">
            <a:extLst>
              <a:ext uri="{FF2B5EF4-FFF2-40B4-BE49-F238E27FC236}">
                <a16:creationId xmlns:a16="http://schemas.microsoft.com/office/drawing/2014/main" id="{22135557-09BA-3CAA-9098-4B9EF1F88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552" y="3439587"/>
            <a:ext cx="1506426" cy="149762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ADE7F29-DE15-F212-F18D-15725E30E219}"/>
              </a:ext>
            </a:extLst>
          </p:cNvPr>
          <p:cNvSpPr txBox="1"/>
          <p:nvPr/>
        </p:nvSpPr>
        <p:spPr>
          <a:xfrm>
            <a:off x="674665" y="439251"/>
            <a:ext cx="3510473" cy="307777"/>
          </a:xfrm>
          <a:custGeom>
            <a:avLst/>
            <a:gdLst>
              <a:gd name="connsiteX0" fmla="*/ 0 w 3510473"/>
              <a:gd name="connsiteY0" fmla="*/ 0 h 307777"/>
              <a:gd name="connsiteX1" fmla="*/ 655288 w 3510473"/>
              <a:gd name="connsiteY1" fmla="*/ 0 h 307777"/>
              <a:gd name="connsiteX2" fmla="*/ 1275472 w 3510473"/>
              <a:gd name="connsiteY2" fmla="*/ 0 h 307777"/>
              <a:gd name="connsiteX3" fmla="*/ 1755236 w 3510473"/>
              <a:gd name="connsiteY3" fmla="*/ 0 h 307777"/>
              <a:gd name="connsiteX4" fmla="*/ 2235001 w 3510473"/>
              <a:gd name="connsiteY4" fmla="*/ 0 h 307777"/>
              <a:gd name="connsiteX5" fmla="*/ 2784975 w 3510473"/>
              <a:gd name="connsiteY5" fmla="*/ 0 h 307777"/>
              <a:gd name="connsiteX6" fmla="*/ 3510473 w 3510473"/>
              <a:gd name="connsiteY6" fmla="*/ 0 h 307777"/>
              <a:gd name="connsiteX7" fmla="*/ 3510473 w 3510473"/>
              <a:gd name="connsiteY7" fmla="*/ 307777 h 307777"/>
              <a:gd name="connsiteX8" fmla="*/ 2925394 w 3510473"/>
              <a:gd name="connsiteY8" fmla="*/ 307777 h 307777"/>
              <a:gd name="connsiteX9" fmla="*/ 2340315 w 3510473"/>
              <a:gd name="connsiteY9" fmla="*/ 307777 h 307777"/>
              <a:gd name="connsiteX10" fmla="*/ 1825446 w 3510473"/>
              <a:gd name="connsiteY10" fmla="*/ 307777 h 307777"/>
              <a:gd name="connsiteX11" fmla="*/ 1310577 w 3510473"/>
              <a:gd name="connsiteY11" fmla="*/ 307777 h 307777"/>
              <a:gd name="connsiteX12" fmla="*/ 795707 w 3510473"/>
              <a:gd name="connsiteY12" fmla="*/ 307777 h 307777"/>
              <a:gd name="connsiteX13" fmla="*/ 0 w 3510473"/>
              <a:gd name="connsiteY13" fmla="*/ 307777 h 307777"/>
              <a:gd name="connsiteX14" fmla="*/ 0 w 3510473"/>
              <a:gd name="connsiteY1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10473" h="307777" fill="none" extrusionOk="0">
                <a:moveTo>
                  <a:pt x="0" y="0"/>
                </a:moveTo>
                <a:cubicBezTo>
                  <a:pt x="217613" y="11452"/>
                  <a:pt x="349891" y="-22298"/>
                  <a:pt x="655288" y="0"/>
                </a:cubicBezTo>
                <a:cubicBezTo>
                  <a:pt x="960685" y="22298"/>
                  <a:pt x="1147908" y="-12444"/>
                  <a:pt x="1275472" y="0"/>
                </a:cubicBezTo>
                <a:cubicBezTo>
                  <a:pt x="1403036" y="12444"/>
                  <a:pt x="1592859" y="-9345"/>
                  <a:pt x="1755236" y="0"/>
                </a:cubicBezTo>
                <a:cubicBezTo>
                  <a:pt x="1917613" y="9345"/>
                  <a:pt x="2137211" y="-9879"/>
                  <a:pt x="2235001" y="0"/>
                </a:cubicBezTo>
                <a:cubicBezTo>
                  <a:pt x="2332791" y="9879"/>
                  <a:pt x="2639073" y="-21650"/>
                  <a:pt x="2784975" y="0"/>
                </a:cubicBezTo>
                <a:cubicBezTo>
                  <a:pt x="2930877" y="21650"/>
                  <a:pt x="3161387" y="-2978"/>
                  <a:pt x="3510473" y="0"/>
                </a:cubicBezTo>
                <a:cubicBezTo>
                  <a:pt x="3522501" y="135565"/>
                  <a:pt x="3517628" y="206748"/>
                  <a:pt x="3510473" y="307777"/>
                </a:cubicBezTo>
                <a:cubicBezTo>
                  <a:pt x="3328898" y="279845"/>
                  <a:pt x="3141179" y="312948"/>
                  <a:pt x="2925394" y="307777"/>
                </a:cubicBezTo>
                <a:cubicBezTo>
                  <a:pt x="2709609" y="302606"/>
                  <a:pt x="2508319" y="324102"/>
                  <a:pt x="2340315" y="307777"/>
                </a:cubicBezTo>
                <a:cubicBezTo>
                  <a:pt x="2172311" y="291452"/>
                  <a:pt x="1968417" y="330144"/>
                  <a:pt x="1825446" y="307777"/>
                </a:cubicBezTo>
                <a:cubicBezTo>
                  <a:pt x="1682475" y="285410"/>
                  <a:pt x="1527498" y="331150"/>
                  <a:pt x="1310577" y="307777"/>
                </a:cubicBezTo>
                <a:cubicBezTo>
                  <a:pt x="1093656" y="284404"/>
                  <a:pt x="998099" y="315475"/>
                  <a:pt x="795707" y="307777"/>
                </a:cubicBezTo>
                <a:cubicBezTo>
                  <a:pt x="593315" y="300080"/>
                  <a:pt x="326896" y="307490"/>
                  <a:pt x="0" y="307777"/>
                </a:cubicBezTo>
                <a:cubicBezTo>
                  <a:pt x="-7079" y="164797"/>
                  <a:pt x="6130" y="120194"/>
                  <a:pt x="0" y="0"/>
                </a:cubicBezTo>
                <a:close/>
              </a:path>
              <a:path w="3510473" h="307777" stroke="0" extrusionOk="0">
                <a:moveTo>
                  <a:pt x="0" y="0"/>
                </a:moveTo>
                <a:cubicBezTo>
                  <a:pt x="207579" y="-2219"/>
                  <a:pt x="345573" y="2743"/>
                  <a:pt x="549974" y="0"/>
                </a:cubicBezTo>
                <a:cubicBezTo>
                  <a:pt x="754375" y="-2743"/>
                  <a:pt x="1012012" y="6564"/>
                  <a:pt x="1205262" y="0"/>
                </a:cubicBezTo>
                <a:cubicBezTo>
                  <a:pt x="1398512" y="-6564"/>
                  <a:pt x="1580181" y="-16773"/>
                  <a:pt x="1790341" y="0"/>
                </a:cubicBezTo>
                <a:cubicBezTo>
                  <a:pt x="2000501" y="16773"/>
                  <a:pt x="2300178" y="10959"/>
                  <a:pt x="2445630" y="0"/>
                </a:cubicBezTo>
                <a:cubicBezTo>
                  <a:pt x="2591082" y="-10959"/>
                  <a:pt x="3049221" y="45195"/>
                  <a:pt x="3510473" y="0"/>
                </a:cubicBezTo>
                <a:cubicBezTo>
                  <a:pt x="3497557" y="81746"/>
                  <a:pt x="3522821" y="180989"/>
                  <a:pt x="3510473" y="307777"/>
                </a:cubicBezTo>
                <a:cubicBezTo>
                  <a:pt x="3365630" y="293684"/>
                  <a:pt x="3154017" y="333167"/>
                  <a:pt x="2925394" y="307777"/>
                </a:cubicBezTo>
                <a:cubicBezTo>
                  <a:pt x="2696771" y="282387"/>
                  <a:pt x="2599199" y="312735"/>
                  <a:pt x="2410525" y="307777"/>
                </a:cubicBezTo>
                <a:cubicBezTo>
                  <a:pt x="2221851" y="302819"/>
                  <a:pt x="2091522" y="308861"/>
                  <a:pt x="1825446" y="307777"/>
                </a:cubicBezTo>
                <a:cubicBezTo>
                  <a:pt x="1559370" y="306693"/>
                  <a:pt x="1431824" y="296157"/>
                  <a:pt x="1275472" y="307777"/>
                </a:cubicBezTo>
                <a:cubicBezTo>
                  <a:pt x="1119120" y="319397"/>
                  <a:pt x="989685" y="281672"/>
                  <a:pt x="725498" y="307777"/>
                </a:cubicBezTo>
                <a:cubicBezTo>
                  <a:pt x="461311" y="333882"/>
                  <a:pt x="327028" y="292134"/>
                  <a:pt x="0" y="307777"/>
                </a:cubicBezTo>
                <a:cubicBezTo>
                  <a:pt x="8191" y="242081"/>
                  <a:pt x="-4009" y="6807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9217963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AR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Gráficos para mostrar composición</a:t>
            </a:r>
          </a:p>
        </p:txBody>
      </p:sp>
    </p:spTree>
    <p:extLst>
      <p:ext uri="{BB962C8B-B14F-4D97-AF65-F5344CB8AC3E}">
        <p14:creationId xmlns:p14="http://schemas.microsoft.com/office/powerpoint/2010/main" val="141731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2  / </a:t>
            </a:r>
            <a:r>
              <a:rPr lang="es-AR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Estadística fácil para un Data Scientist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0D289DD-84EB-157D-111E-C14F7FD2BBB2}"/>
              </a:ext>
            </a:extLst>
          </p:cNvPr>
          <p:cNvSpPr txBox="1"/>
          <p:nvPr/>
        </p:nvSpPr>
        <p:spPr>
          <a:xfrm>
            <a:off x="674665" y="881158"/>
            <a:ext cx="2180492" cy="369332"/>
          </a:xfrm>
          <a:prstGeom prst="rect">
            <a:avLst/>
          </a:prstGeom>
          <a:solidFill>
            <a:srgbClr val="C00000"/>
          </a:solidFill>
          <a:ln>
            <a:solidFill>
              <a:srgbClr val="D01317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Buenas prácticas</a:t>
            </a:r>
            <a:endParaRPr lang="es-AR" sz="1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" name="Gráfico 13" descr="Marca de verificación con relleno sólido">
            <a:extLst>
              <a:ext uri="{FF2B5EF4-FFF2-40B4-BE49-F238E27FC236}">
                <a16:creationId xmlns:a16="http://schemas.microsoft.com/office/drawing/2014/main" id="{62E123FF-887C-EADE-321F-A5EEE3D21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665" y="1518068"/>
            <a:ext cx="369332" cy="36933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CC6F267-CC05-6E50-7E3F-ADF489D5FA1B}"/>
              </a:ext>
            </a:extLst>
          </p:cNvPr>
          <p:cNvSpPr txBox="1"/>
          <p:nvPr/>
        </p:nvSpPr>
        <p:spPr>
          <a:xfrm>
            <a:off x="962529" y="1564819"/>
            <a:ext cx="72189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Evita el uso excesivo de categorías o subcategorías en un solo </a:t>
            </a:r>
            <a:r>
              <a:rPr lang="es-AR" dirty="0" err="1">
                <a:latin typeface="Poppins" panose="00000500000000000000" pitchFamily="2" charset="0"/>
                <a:cs typeface="Poppins" panose="00000500000000000000" pitchFamily="2" charset="0"/>
              </a:rPr>
              <a:t>Treemap</a:t>
            </a:r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, ya que puede dificultar la interpretación y la legibilidad.</a:t>
            </a:r>
          </a:p>
          <a:p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No utilices colores que sean difíciles de distinguir o que puedan generar confusión en la interpretación del </a:t>
            </a:r>
            <a:r>
              <a:rPr lang="es-AR" dirty="0" err="1">
                <a:latin typeface="Poppins" panose="00000500000000000000" pitchFamily="2" charset="0"/>
                <a:cs typeface="Poppins" panose="00000500000000000000" pitchFamily="2" charset="0"/>
              </a:rPr>
              <a:t>Treemap</a:t>
            </a:r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ADE7F29-DE15-F212-F18D-15725E30E219}"/>
              </a:ext>
            </a:extLst>
          </p:cNvPr>
          <p:cNvSpPr txBox="1"/>
          <p:nvPr/>
        </p:nvSpPr>
        <p:spPr>
          <a:xfrm>
            <a:off x="674665" y="439251"/>
            <a:ext cx="3510473" cy="307777"/>
          </a:xfrm>
          <a:custGeom>
            <a:avLst/>
            <a:gdLst>
              <a:gd name="connsiteX0" fmla="*/ 0 w 3510473"/>
              <a:gd name="connsiteY0" fmla="*/ 0 h 307777"/>
              <a:gd name="connsiteX1" fmla="*/ 655288 w 3510473"/>
              <a:gd name="connsiteY1" fmla="*/ 0 h 307777"/>
              <a:gd name="connsiteX2" fmla="*/ 1275472 w 3510473"/>
              <a:gd name="connsiteY2" fmla="*/ 0 h 307777"/>
              <a:gd name="connsiteX3" fmla="*/ 1755236 w 3510473"/>
              <a:gd name="connsiteY3" fmla="*/ 0 h 307777"/>
              <a:gd name="connsiteX4" fmla="*/ 2235001 w 3510473"/>
              <a:gd name="connsiteY4" fmla="*/ 0 h 307777"/>
              <a:gd name="connsiteX5" fmla="*/ 2784975 w 3510473"/>
              <a:gd name="connsiteY5" fmla="*/ 0 h 307777"/>
              <a:gd name="connsiteX6" fmla="*/ 3510473 w 3510473"/>
              <a:gd name="connsiteY6" fmla="*/ 0 h 307777"/>
              <a:gd name="connsiteX7" fmla="*/ 3510473 w 3510473"/>
              <a:gd name="connsiteY7" fmla="*/ 307777 h 307777"/>
              <a:gd name="connsiteX8" fmla="*/ 2925394 w 3510473"/>
              <a:gd name="connsiteY8" fmla="*/ 307777 h 307777"/>
              <a:gd name="connsiteX9" fmla="*/ 2340315 w 3510473"/>
              <a:gd name="connsiteY9" fmla="*/ 307777 h 307777"/>
              <a:gd name="connsiteX10" fmla="*/ 1825446 w 3510473"/>
              <a:gd name="connsiteY10" fmla="*/ 307777 h 307777"/>
              <a:gd name="connsiteX11" fmla="*/ 1310577 w 3510473"/>
              <a:gd name="connsiteY11" fmla="*/ 307777 h 307777"/>
              <a:gd name="connsiteX12" fmla="*/ 795707 w 3510473"/>
              <a:gd name="connsiteY12" fmla="*/ 307777 h 307777"/>
              <a:gd name="connsiteX13" fmla="*/ 0 w 3510473"/>
              <a:gd name="connsiteY13" fmla="*/ 307777 h 307777"/>
              <a:gd name="connsiteX14" fmla="*/ 0 w 3510473"/>
              <a:gd name="connsiteY1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10473" h="307777" fill="none" extrusionOk="0">
                <a:moveTo>
                  <a:pt x="0" y="0"/>
                </a:moveTo>
                <a:cubicBezTo>
                  <a:pt x="217613" y="11452"/>
                  <a:pt x="349891" y="-22298"/>
                  <a:pt x="655288" y="0"/>
                </a:cubicBezTo>
                <a:cubicBezTo>
                  <a:pt x="960685" y="22298"/>
                  <a:pt x="1147908" y="-12444"/>
                  <a:pt x="1275472" y="0"/>
                </a:cubicBezTo>
                <a:cubicBezTo>
                  <a:pt x="1403036" y="12444"/>
                  <a:pt x="1592859" y="-9345"/>
                  <a:pt x="1755236" y="0"/>
                </a:cubicBezTo>
                <a:cubicBezTo>
                  <a:pt x="1917613" y="9345"/>
                  <a:pt x="2137211" y="-9879"/>
                  <a:pt x="2235001" y="0"/>
                </a:cubicBezTo>
                <a:cubicBezTo>
                  <a:pt x="2332791" y="9879"/>
                  <a:pt x="2639073" y="-21650"/>
                  <a:pt x="2784975" y="0"/>
                </a:cubicBezTo>
                <a:cubicBezTo>
                  <a:pt x="2930877" y="21650"/>
                  <a:pt x="3161387" y="-2978"/>
                  <a:pt x="3510473" y="0"/>
                </a:cubicBezTo>
                <a:cubicBezTo>
                  <a:pt x="3522501" y="135565"/>
                  <a:pt x="3517628" y="206748"/>
                  <a:pt x="3510473" y="307777"/>
                </a:cubicBezTo>
                <a:cubicBezTo>
                  <a:pt x="3328898" y="279845"/>
                  <a:pt x="3141179" y="312948"/>
                  <a:pt x="2925394" y="307777"/>
                </a:cubicBezTo>
                <a:cubicBezTo>
                  <a:pt x="2709609" y="302606"/>
                  <a:pt x="2508319" y="324102"/>
                  <a:pt x="2340315" y="307777"/>
                </a:cubicBezTo>
                <a:cubicBezTo>
                  <a:pt x="2172311" y="291452"/>
                  <a:pt x="1968417" y="330144"/>
                  <a:pt x="1825446" y="307777"/>
                </a:cubicBezTo>
                <a:cubicBezTo>
                  <a:pt x="1682475" y="285410"/>
                  <a:pt x="1527498" y="331150"/>
                  <a:pt x="1310577" y="307777"/>
                </a:cubicBezTo>
                <a:cubicBezTo>
                  <a:pt x="1093656" y="284404"/>
                  <a:pt x="998099" y="315475"/>
                  <a:pt x="795707" y="307777"/>
                </a:cubicBezTo>
                <a:cubicBezTo>
                  <a:pt x="593315" y="300080"/>
                  <a:pt x="326896" y="307490"/>
                  <a:pt x="0" y="307777"/>
                </a:cubicBezTo>
                <a:cubicBezTo>
                  <a:pt x="-7079" y="164797"/>
                  <a:pt x="6130" y="120194"/>
                  <a:pt x="0" y="0"/>
                </a:cubicBezTo>
                <a:close/>
              </a:path>
              <a:path w="3510473" h="307777" stroke="0" extrusionOk="0">
                <a:moveTo>
                  <a:pt x="0" y="0"/>
                </a:moveTo>
                <a:cubicBezTo>
                  <a:pt x="207579" y="-2219"/>
                  <a:pt x="345573" y="2743"/>
                  <a:pt x="549974" y="0"/>
                </a:cubicBezTo>
                <a:cubicBezTo>
                  <a:pt x="754375" y="-2743"/>
                  <a:pt x="1012012" y="6564"/>
                  <a:pt x="1205262" y="0"/>
                </a:cubicBezTo>
                <a:cubicBezTo>
                  <a:pt x="1398512" y="-6564"/>
                  <a:pt x="1580181" y="-16773"/>
                  <a:pt x="1790341" y="0"/>
                </a:cubicBezTo>
                <a:cubicBezTo>
                  <a:pt x="2000501" y="16773"/>
                  <a:pt x="2300178" y="10959"/>
                  <a:pt x="2445630" y="0"/>
                </a:cubicBezTo>
                <a:cubicBezTo>
                  <a:pt x="2591082" y="-10959"/>
                  <a:pt x="3049221" y="45195"/>
                  <a:pt x="3510473" y="0"/>
                </a:cubicBezTo>
                <a:cubicBezTo>
                  <a:pt x="3497557" y="81746"/>
                  <a:pt x="3522821" y="180989"/>
                  <a:pt x="3510473" y="307777"/>
                </a:cubicBezTo>
                <a:cubicBezTo>
                  <a:pt x="3365630" y="293684"/>
                  <a:pt x="3154017" y="333167"/>
                  <a:pt x="2925394" y="307777"/>
                </a:cubicBezTo>
                <a:cubicBezTo>
                  <a:pt x="2696771" y="282387"/>
                  <a:pt x="2599199" y="312735"/>
                  <a:pt x="2410525" y="307777"/>
                </a:cubicBezTo>
                <a:cubicBezTo>
                  <a:pt x="2221851" y="302819"/>
                  <a:pt x="2091522" y="308861"/>
                  <a:pt x="1825446" y="307777"/>
                </a:cubicBezTo>
                <a:cubicBezTo>
                  <a:pt x="1559370" y="306693"/>
                  <a:pt x="1431824" y="296157"/>
                  <a:pt x="1275472" y="307777"/>
                </a:cubicBezTo>
                <a:cubicBezTo>
                  <a:pt x="1119120" y="319397"/>
                  <a:pt x="989685" y="281672"/>
                  <a:pt x="725498" y="307777"/>
                </a:cubicBezTo>
                <a:cubicBezTo>
                  <a:pt x="461311" y="333882"/>
                  <a:pt x="327028" y="292134"/>
                  <a:pt x="0" y="307777"/>
                </a:cubicBezTo>
                <a:cubicBezTo>
                  <a:pt x="8191" y="242081"/>
                  <a:pt x="-4009" y="6807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9217963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AR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Gráficos para mostrar composición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1FE0D8-EE3D-DFF8-D427-1432D896D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603" y="2623921"/>
            <a:ext cx="2756435" cy="208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83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2  / </a:t>
            </a:r>
            <a:r>
              <a:rPr lang="es-AR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Estadística fácil para un Data Scientist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0D289DD-84EB-157D-111E-C14F7FD2BBB2}"/>
              </a:ext>
            </a:extLst>
          </p:cNvPr>
          <p:cNvSpPr txBox="1"/>
          <p:nvPr/>
        </p:nvSpPr>
        <p:spPr>
          <a:xfrm>
            <a:off x="674665" y="881158"/>
            <a:ext cx="2180492" cy="369332"/>
          </a:xfrm>
          <a:prstGeom prst="rect">
            <a:avLst/>
          </a:prstGeom>
          <a:solidFill>
            <a:srgbClr val="C00000"/>
          </a:solidFill>
          <a:ln>
            <a:solidFill>
              <a:srgbClr val="D01317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Buenas prácticas</a:t>
            </a:r>
            <a:endParaRPr lang="es-AR" sz="1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" name="Gráfico 13" descr="Marca de verificación con relleno sólido">
            <a:extLst>
              <a:ext uri="{FF2B5EF4-FFF2-40B4-BE49-F238E27FC236}">
                <a16:creationId xmlns:a16="http://schemas.microsoft.com/office/drawing/2014/main" id="{62E123FF-887C-EADE-321F-A5EEE3D21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665" y="1518068"/>
            <a:ext cx="369332" cy="36933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ADE7F29-DE15-F212-F18D-15725E30E219}"/>
              </a:ext>
            </a:extLst>
          </p:cNvPr>
          <p:cNvSpPr txBox="1"/>
          <p:nvPr/>
        </p:nvSpPr>
        <p:spPr>
          <a:xfrm>
            <a:off x="674665" y="439251"/>
            <a:ext cx="3510473" cy="307777"/>
          </a:xfrm>
          <a:custGeom>
            <a:avLst/>
            <a:gdLst>
              <a:gd name="connsiteX0" fmla="*/ 0 w 3510473"/>
              <a:gd name="connsiteY0" fmla="*/ 0 h 307777"/>
              <a:gd name="connsiteX1" fmla="*/ 655288 w 3510473"/>
              <a:gd name="connsiteY1" fmla="*/ 0 h 307777"/>
              <a:gd name="connsiteX2" fmla="*/ 1275472 w 3510473"/>
              <a:gd name="connsiteY2" fmla="*/ 0 h 307777"/>
              <a:gd name="connsiteX3" fmla="*/ 1755236 w 3510473"/>
              <a:gd name="connsiteY3" fmla="*/ 0 h 307777"/>
              <a:gd name="connsiteX4" fmla="*/ 2235001 w 3510473"/>
              <a:gd name="connsiteY4" fmla="*/ 0 h 307777"/>
              <a:gd name="connsiteX5" fmla="*/ 2784975 w 3510473"/>
              <a:gd name="connsiteY5" fmla="*/ 0 h 307777"/>
              <a:gd name="connsiteX6" fmla="*/ 3510473 w 3510473"/>
              <a:gd name="connsiteY6" fmla="*/ 0 h 307777"/>
              <a:gd name="connsiteX7" fmla="*/ 3510473 w 3510473"/>
              <a:gd name="connsiteY7" fmla="*/ 307777 h 307777"/>
              <a:gd name="connsiteX8" fmla="*/ 2925394 w 3510473"/>
              <a:gd name="connsiteY8" fmla="*/ 307777 h 307777"/>
              <a:gd name="connsiteX9" fmla="*/ 2340315 w 3510473"/>
              <a:gd name="connsiteY9" fmla="*/ 307777 h 307777"/>
              <a:gd name="connsiteX10" fmla="*/ 1825446 w 3510473"/>
              <a:gd name="connsiteY10" fmla="*/ 307777 h 307777"/>
              <a:gd name="connsiteX11" fmla="*/ 1310577 w 3510473"/>
              <a:gd name="connsiteY11" fmla="*/ 307777 h 307777"/>
              <a:gd name="connsiteX12" fmla="*/ 795707 w 3510473"/>
              <a:gd name="connsiteY12" fmla="*/ 307777 h 307777"/>
              <a:gd name="connsiteX13" fmla="*/ 0 w 3510473"/>
              <a:gd name="connsiteY13" fmla="*/ 307777 h 307777"/>
              <a:gd name="connsiteX14" fmla="*/ 0 w 3510473"/>
              <a:gd name="connsiteY1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10473" h="307777" fill="none" extrusionOk="0">
                <a:moveTo>
                  <a:pt x="0" y="0"/>
                </a:moveTo>
                <a:cubicBezTo>
                  <a:pt x="217613" y="11452"/>
                  <a:pt x="349891" y="-22298"/>
                  <a:pt x="655288" y="0"/>
                </a:cubicBezTo>
                <a:cubicBezTo>
                  <a:pt x="960685" y="22298"/>
                  <a:pt x="1147908" y="-12444"/>
                  <a:pt x="1275472" y="0"/>
                </a:cubicBezTo>
                <a:cubicBezTo>
                  <a:pt x="1403036" y="12444"/>
                  <a:pt x="1592859" y="-9345"/>
                  <a:pt x="1755236" y="0"/>
                </a:cubicBezTo>
                <a:cubicBezTo>
                  <a:pt x="1917613" y="9345"/>
                  <a:pt x="2137211" y="-9879"/>
                  <a:pt x="2235001" y="0"/>
                </a:cubicBezTo>
                <a:cubicBezTo>
                  <a:pt x="2332791" y="9879"/>
                  <a:pt x="2639073" y="-21650"/>
                  <a:pt x="2784975" y="0"/>
                </a:cubicBezTo>
                <a:cubicBezTo>
                  <a:pt x="2930877" y="21650"/>
                  <a:pt x="3161387" y="-2978"/>
                  <a:pt x="3510473" y="0"/>
                </a:cubicBezTo>
                <a:cubicBezTo>
                  <a:pt x="3522501" y="135565"/>
                  <a:pt x="3517628" y="206748"/>
                  <a:pt x="3510473" y="307777"/>
                </a:cubicBezTo>
                <a:cubicBezTo>
                  <a:pt x="3328898" y="279845"/>
                  <a:pt x="3141179" y="312948"/>
                  <a:pt x="2925394" y="307777"/>
                </a:cubicBezTo>
                <a:cubicBezTo>
                  <a:pt x="2709609" y="302606"/>
                  <a:pt x="2508319" y="324102"/>
                  <a:pt x="2340315" y="307777"/>
                </a:cubicBezTo>
                <a:cubicBezTo>
                  <a:pt x="2172311" y="291452"/>
                  <a:pt x="1968417" y="330144"/>
                  <a:pt x="1825446" y="307777"/>
                </a:cubicBezTo>
                <a:cubicBezTo>
                  <a:pt x="1682475" y="285410"/>
                  <a:pt x="1527498" y="331150"/>
                  <a:pt x="1310577" y="307777"/>
                </a:cubicBezTo>
                <a:cubicBezTo>
                  <a:pt x="1093656" y="284404"/>
                  <a:pt x="998099" y="315475"/>
                  <a:pt x="795707" y="307777"/>
                </a:cubicBezTo>
                <a:cubicBezTo>
                  <a:pt x="593315" y="300080"/>
                  <a:pt x="326896" y="307490"/>
                  <a:pt x="0" y="307777"/>
                </a:cubicBezTo>
                <a:cubicBezTo>
                  <a:pt x="-7079" y="164797"/>
                  <a:pt x="6130" y="120194"/>
                  <a:pt x="0" y="0"/>
                </a:cubicBezTo>
                <a:close/>
              </a:path>
              <a:path w="3510473" h="307777" stroke="0" extrusionOk="0">
                <a:moveTo>
                  <a:pt x="0" y="0"/>
                </a:moveTo>
                <a:cubicBezTo>
                  <a:pt x="207579" y="-2219"/>
                  <a:pt x="345573" y="2743"/>
                  <a:pt x="549974" y="0"/>
                </a:cubicBezTo>
                <a:cubicBezTo>
                  <a:pt x="754375" y="-2743"/>
                  <a:pt x="1012012" y="6564"/>
                  <a:pt x="1205262" y="0"/>
                </a:cubicBezTo>
                <a:cubicBezTo>
                  <a:pt x="1398512" y="-6564"/>
                  <a:pt x="1580181" y="-16773"/>
                  <a:pt x="1790341" y="0"/>
                </a:cubicBezTo>
                <a:cubicBezTo>
                  <a:pt x="2000501" y="16773"/>
                  <a:pt x="2300178" y="10959"/>
                  <a:pt x="2445630" y="0"/>
                </a:cubicBezTo>
                <a:cubicBezTo>
                  <a:pt x="2591082" y="-10959"/>
                  <a:pt x="3049221" y="45195"/>
                  <a:pt x="3510473" y="0"/>
                </a:cubicBezTo>
                <a:cubicBezTo>
                  <a:pt x="3497557" y="81746"/>
                  <a:pt x="3522821" y="180989"/>
                  <a:pt x="3510473" y="307777"/>
                </a:cubicBezTo>
                <a:cubicBezTo>
                  <a:pt x="3365630" y="293684"/>
                  <a:pt x="3154017" y="333167"/>
                  <a:pt x="2925394" y="307777"/>
                </a:cubicBezTo>
                <a:cubicBezTo>
                  <a:pt x="2696771" y="282387"/>
                  <a:pt x="2599199" y="312735"/>
                  <a:pt x="2410525" y="307777"/>
                </a:cubicBezTo>
                <a:cubicBezTo>
                  <a:pt x="2221851" y="302819"/>
                  <a:pt x="2091522" y="308861"/>
                  <a:pt x="1825446" y="307777"/>
                </a:cubicBezTo>
                <a:cubicBezTo>
                  <a:pt x="1559370" y="306693"/>
                  <a:pt x="1431824" y="296157"/>
                  <a:pt x="1275472" y="307777"/>
                </a:cubicBezTo>
                <a:cubicBezTo>
                  <a:pt x="1119120" y="319397"/>
                  <a:pt x="989685" y="281672"/>
                  <a:pt x="725498" y="307777"/>
                </a:cubicBezTo>
                <a:cubicBezTo>
                  <a:pt x="461311" y="333882"/>
                  <a:pt x="327028" y="292134"/>
                  <a:pt x="0" y="307777"/>
                </a:cubicBezTo>
                <a:cubicBezTo>
                  <a:pt x="8191" y="242081"/>
                  <a:pt x="-4009" y="6807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9217963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AR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Gráficos para mostrar composición</a:t>
            </a:r>
          </a:p>
        </p:txBody>
      </p:sp>
      <p:pic>
        <p:nvPicPr>
          <p:cNvPr id="8194" name="Picture 2" descr="How to design terrible graphs">
            <a:extLst>
              <a:ext uri="{FF2B5EF4-FFF2-40B4-BE49-F238E27FC236}">
                <a16:creationId xmlns:a16="http://schemas.microsoft.com/office/drawing/2014/main" id="{63478A5F-73FF-5C97-FCAC-2CE18A8D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892" y="2828240"/>
            <a:ext cx="2606579" cy="194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FB20F3E-1877-EA62-A465-15AB9D4458F7}"/>
              </a:ext>
            </a:extLst>
          </p:cNvPr>
          <p:cNvSpPr txBox="1"/>
          <p:nvPr/>
        </p:nvSpPr>
        <p:spPr>
          <a:xfrm>
            <a:off x="962529" y="1564819"/>
            <a:ext cx="72189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No omitas las etiquetas o valores correspondientes a cada segmento de barra, ya que dificultará la lectura y comprensión del gráfico.</a:t>
            </a:r>
          </a:p>
          <a:p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Evita el uso de colores similares o colores que puedan generar confusión en la interpretación de los segmentos de barra.</a:t>
            </a:r>
          </a:p>
          <a:p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No representes porcentajes en el eje vertical si no se puede garantizar un total de 100%, ya que puede generar una mala lectura de las proporciones.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557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238bdd90664_0_10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0653" y="82619"/>
            <a:ext cx="240662" cy="25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38bdd90664_0_10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8824651" y="4875500"/>
            <a:ext cx="240662" cy="2526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1724C5E-A342-60CF-F87B-F3375A721E38}"/>
              </a:ext>
            </a:extLst>
          </p:cNvPr>
          <p:cNvSpPr txBox="1"/>
          <p:nvPr/>
        </p:nvSpPr>
        <p:spPr>
          <a:xfrm>
            <a:off x="321315" y="346299"/>
            <a:ext cx="3682827" cy="307777"/>
          </a:xfrm>
          <a:custGeom>
            <a:avLst/>
            <a:gdLst>
              <a:gd name="connsiteX0" fmla="*/ 0 w 3682827"/>
              <a:gd name="connsiteY0" fmla="*/ 0 h 307777"/>
              <a:gd name="connsiteX1" fmla="*/ 687461 w 3682827"/>
              <a:gd name="connsiteY1" fmla="*/ 0 h 307777"/>
              <a:gd name="connsiteX2" fmla="*/ 1338094 w 3682827"/>
              <a:gd name="connsiteY2" fmla="*/ 0 h 307777"/>
              <a:gd name="connsiteX3" fmla="*/ 1841413 w 3682827"/>
              <a:gd name="connsiteY3" fmla="*/ 0 h 307777"/>
              <a:gd name="connsiteX4" fmla="*/ 2344733 w 3682827"/>
              <a:gd name="connsiteY4" fmla="*/ 0 h 307777"/>
              <a:gd name="connsiteX5" fmla="*/ 2921709 w 3682827"/>
              <a:gd name="connsiteY5" fmla="*/ 0 h 307777"/>
              <a:gd name="connsiteX6" fmla="*/ 3682827 w 3682827"/>
              <a:gd name="connsiteY6" fmla="*/ 0 h 307777"/>
              <a:gd name="connsiteX7" fmla="*/ 3682827 w 3682827"/>
              <a:gd name="connsiteY7" fmla="*/ 307777 h 307777"/>
              <a:gd name="connsiteX8" fmla="*/ 3069023 w 3682827"/>
              <a:gd name="connsiteY8" fmla="*/ 307777 h 307777"/>
              <a:gd name="connsiteX9" fmla="*/ 2455218 w 3682827"/>
              <a:gd name="connsiteY9" fmla="*/ 307777 h 307777"/>
              <a:gd name="connsiteX10" fmla="*/ 1915070 w 3682827"/>
              <a:gd name="connsiteY10" fmla="*/ 307777 h 307777"/>
              <a:gd name="connsiteX11" fmla="*/ 1374922 w 3682827"/>
              <a:gd name="connsiteY11" fmla="*/ 307777 h 307777"/>
              <a:gd name="connsiteX12" fmla="*/ 834774 w 3682827"/>
              <a:gd name="connsiteY12" fmla="*/ 307777 h 307777"/>
              <a:gd name="connsiteX13" fmla="*/ 0 w 3682827"/>
              <a:gd name="connsiteY13" fmla="*/ 307777 h 307777"/>
              <a:gd name="connsiteX14" fmla="*/ 0 w 3682827"/>
              <a:gd name="connsiteY1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82827" h="307777" fill="none" extrusionOk="0">
                <a:moveTo>
                  <a:pt x="0" y="0"/>
                </a:moveTo>
                <a:cubicBezTo>
                  <a:pt x="265636" y="-15561"/>
                  <a:pt x="535599" y="-20965"/>
                  <a:pt x="687461" y="0"/>
                </a:cubicBezTo>
                <a:cubicBezTo>
                  <a:pt x="839323" y="20965"/>
                  <a:pt x="1161693" y="17056"/>
                  <a:pt x="1338094" y="0"/>
                </a:cubicBezTo>
                <a:cubicBezTo>
                  <a:pt x="1514495" y="-17056"/>
                  <a:pt x="1736051" y="15347"/>
                  <a:pt x="1841413" y="0"/>
                </a:cubicBezTo>
                <a:cubicBezTo>
                  <a:pt x="1946775" y="-15347"/>
                  <a:pt x="2154172" y="87"/>
                  <a:pt x="2344733" y="0"/>
                </a:cubicBezTo>
                <a:cubicBezTo>
                  <a:pt x="2535294" y="-87"/>
                  <a:pt x="2779914" y="-22059"/>
                  <a:pt x="2921709" y="0"/>
                </a:cubicBezTo>
                <a:cubicBezTo>
                  <a:pt x="3063504" y="22059"/>
                  <a:pt x="3518425" y="10749"/>
                  <a:pt x="3682827" y="0"/>
                </a:cubicBezTo>
                <a:cubicBezTo>
                  <a:pt x="3694855" y="135565"/>
                  <a:pt x="3689982" y="206748"/>
                  <a:pt x="3682827" y="307777"/>
                </a:cubicBezTo>
                <a:cubicBezTo>
                  <a:pt x="3529672" y="294309"/>
                  <a:pt x="3368136" y="302470"/>
                  <a:pt x="3069023" y="307777"/>
                </a:cubicBezTo>
                <a:cubicBezTo>
                  <a:pt x="2769910" y="313084"/>
                  <a:pt x="2594920" y="336317"/>
                  <a:pt x="2455218" y="307777"/>
                </a:cubicBezTo>
                <a:cubicBezTo>
                  <a:pt x="2315517" y="279237"/>
                  <a:pt x="2182049" y="334309"/>
                  <a:pt x="1915070" y="307777"/>
                </a:cubicBezTo>
                <a:cubicBezTo>
                  <a:pt x="1648091" y="281245"/>
                  <a:pt x="1532836" y="329234"/>
                  <a:pt x="1374922" y="307777"/>
                </a:cubicBezTo>
                <a:cubicBezTo>
                  <a:pt x="1217008" y="286320"/>
                  <a:pt x="950717" y="304010"/>
                  <a:pt x="834774" y="307777"/>
                </a:cubicBezTo>
                <a:cubicBezTo>
                  <a:pt x="718831" y="311544"/>
                  <a:pt x="267199" y="311221"/>
                  <a:pt x="0" y="307777"/>
                </a:cubicBezTo>
                <a:cubicBezTo>
                  <a:pt x="-7079" y="164797"/>
                  <a:pt x="6130" y="120194"/>
                  <a:pt x="0" y="0"/>
                </a:cubicBezTo>
                <a:close/>
              </a:path>
              <a:path w="3682827" h="307777" stroke="0" extrusionOk="0">
                <a:moveTo>
                  <a:pt x="0" y="0"/>
                </a:moveTo>
                <a:cubicBezTo>
                  <a:pt x="216441" y="17560"/>
                  <a:pt x="380535" y="-11340"/>
                  <a:pt x="576976" y="0"/>
                </a:cubicBezTo>
                <a:cubicBezTo>
                  <a:pt x="773417" y="11340"/>
                  <a:pt x="943380" y="18059"/>
                  <a:pt x="1264437" y="0"/>
                </a:cubicBezTo>
                <a:cubicBezTo>
                  <a:pt x="1585494" y="-18059"/>
                  <a:pt x="1587788" y="-14109"/>
                  <a:pt x="1878242" y="0"/>
                </a:cubicBezTo>
                <a:cubicBezTo>
                  <a:pt x="2168697" y="14109"/>
                  <a:pt x="2266424" y="24769"/>
                  <a:pt x="2565703" y="0"/>
                </a:cubicBezTo>
                <a:cubicBezTo>
                  <a:pt x="2864982" y="-24769"/>
                  <a:pt x="3238268" y="-2411"/>
                  <a:pt x="3682827" y="0"/>
                </a:cubicBezTo>
                <a:cubicBezTo>
                  <a:pt x="3669911" y="81746"/>
                  <a:pt x="3695175" y="180989"/>
                  <a:pt x="3682827" y="307777"/>
                </a:cubicBezTo>
                <a:cubicBezTo>
                  <a:pt x="3559180" y="337093"/>
                  <a:pt x="3305368" y="318104"/>
                  <a:pt x="3069023" y="307777"/>
                </a:cubicBezTo>
                <a:cubicBezTo>
                  <a:pt x="2832678" y="297450"/>
                  <a:pt x="2754969" y="304898"/>
                  <a:pt x="2528875" y="307777"/>
                </a:cubicBezTo>
                <a:cubicBezTo>
                  <a:pt x="2302781" y="310656"/>
                  <a:pt x="2150483" y="325679"/>
                  <a:pt x="1915070" y="307777"/>
                </a:cubicBezTo>
                <a:cubicBezTo>
                  <a:pt x="1679658" y="289875"/>
                  <a:pt x="1548305" y="279632"/>
                  <a:pt x="1338094" y="307777"/>
                </a:cubicBezTo>
                <a:cubicBezTo>
                  <a:pt x="1127883" y="335922"/>
                  <a:pt x="892414" y="325023"/>
                  <a:pt x="761118" y="307777"/>
                </a:cubicBezTo>
                <a:cubicBezTo>
                  <a:pt x="629822" y="290531"/>
                  <a:pt x="256348" y="325776"/>
                  <a:pt x="0" y="307777"/>
                </a:cubicBezTo>
                <a:cubicBezTo>
                  <a:pt x="8191" y="242081"/>
                  <a:pt x="-4009" y="6807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9217963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AR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Gráficos para mostrar comparación</a:t>
            </a:r>
          </a:p>
        </p:txBody>
      </p:sp>
      <p:sp>
        <p:nvSpPr>
          <p:cNvPr id="3" name="Google Shape;63;p14">
            <a:extLst>
              <a:ext uri="{FF2B5EF4-FFF2-40B4-BE49-F238E27FC236}">
                <a16:creationId xmlns:a16="http://schemas.microsoft.com/office/drawing/2014/main" id="{66B78FCB-E933-8561-E405-9F1A9BAADD98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2  / </a:t>
            </a:r>
            <a:r>
              <a:rPr lang="es-AR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Estadística fácil para un Data Scientist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91384D1-945E-F475-9372-AC34EFE95620}"/>
              </a:ext>
            </a:extLst>
          </p:cNvPr>
          <p:cNvGrpSpPr/>
          <p:nvPr/>
        </p:nvGrpSpPr>
        <p:grpSpPr>
          <a:xfrm>
            <a:off x="4826492" y="941878"/>
            <a:ext cx="2486829" cy="3711155"/>
            <a:chOff x="3328582" y="944777"/>
            <a:chExt cx="2486829" cy="3711155"/>
          </a:xfrm>
        </p:grpSpPr>
        <p:grpSp>
          <p:nvGrpSpPr>
            <p:cNvPr id="17" name="Google Shape;261;g238bdd90664_0_1007">
              <a:extLst>
                <a:ext uri="{FF2B5EF4-FFF2-40B4-BE49-F238E27FC236}">
                  <a16:creationId xmlns:a16="http://schemas.microsoft.com/office/drawing/2014/main" id="{1AA7A7A7-3F30-FCA5-22F5-2ECC442A723E}"/>
                </a:ext>
              </a:extLst>
            </p:cNvPr>
            <p:cNvGrpSpPr/>
            <p:nvPr/>
          </p:nvGrpSpPr>
          <p:grpSpPr>
            <a:xfrm>
              <a:off x="3328582" y="944777"/>
              <a:ext cx="2486829" cy="3711155"/>
              <a:chOff x="1118224" y="283725"/>
              <a:chExt cx="2090826" cy="4076400"/>
            </a:xfrm>
          </p:grpSpPr>
          <p:sp>
            <p:nvSpPr>
              <p:cNvPr id="19" name="Google Shape;262;g238bdd90664_0_1007">
                <a:extLst>
                  <a:ext uri="{FF2B5EF4-FFF2-40B4-BE49-F238E27FC236}">
                    <a16:creationId xmlns:a16="http://schemas.microsoft.com/office/drawing/2014/main" id="{22FF4125-EE5D-C500-8CF6-5DD579A409D2}"/>
                  </a:ext>
                </a:extLst>
              </p:cNvPr>
              <p:cNvSpPr/>
              <p:nvPr/>
            </p:nvSpPr>
            <p:spPr>
              <a:xfrm>
                <a:off x="1178650" y="283725"/>
                <a:ext cx="2030400" cy="40764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 dirty="0"/>
              </a:p>
            </p:txBody>
          </p:sp>
          <p:sp>
            <p:nvSpPr>
              <p:cNvPr id="20" name="Google Shape;263;g238bdd90664_0_1007">
                <a:extLst>
                  <a:ext uri="{FF2B5EF4-FFF2-40B4-BE49-F238E27FC236}">
                    <a16:creationId xmlns:a16="http://schemas.microsoft.com/office/drawing/2014/main" id="{A949E538-788B-BFC1-C3A4-7CF7AFFBC234}"/>
                  </a:ext>
                </a:extLst>
              </p:cNvPr>
              <p:cNvSpPr/>
              <p:nvPr/>
            </p:nvSpPr>
            <p:spPr>
              <a:xfrm>
                <a:off x="1118224" y="341749"/>
                <a:ext cx="2048100" cy="2490601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761E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1" name="Google Shape;264;g238bdd90664_0_1007">
                <a:extLst>
                  <a:ext uri="{FF2B5EF4-FFF2-40B4-BE49-F238E27FC236}">
                    <a16:creationId xmlns:a16="http://schemas.microsoft.com/office/drawing/2014/main" id="{0A11ADD8-A30E-A8C7-5B7F-4B3E791B6C79}"/>
                  </a:ext>
                </a:extLst>
              </p:cNvPr>
              <p:cNvSpPr/>
              <p:nvPr/>
            </p:nvSpPr>
            <p:spPr>
              <a:xfrm>
                <a:off x="1233923" y="1225061"/>
                <a:ext cx="1815000" cy="60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endParaRPr sz="1200">
                  <a:solidFill>
                    <a:srgbClr val="761E86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22" name="Google Shape;265;g238bdd90664_0_1007">
                <a:extLst>
                  <a:ext uri="{FF2B5EF4-FFF2-40B4-BE49-F238E27FC236}">
                    <a16:creationId xmlns:a16="http://schemas.microsoft.com/office/drawing/2014/main" id="{3CC5D1F4-ACBA-FEA7-F3EC-A9C07E8E6B66}"/>
                  </a:ext>
                </a:extLst>
              </p:cNvPr>
              <p:cNvSpPr/>
              <p:nvPr/>
            </p:nvSpPr>
            <p:spPr>
              <a:xfrm>
                <a:off x="1233850" y="470600"/>
                <a:ext cx="1815000" cy="67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endParaRPr sz="4000">
                  <a:solidFill>
                    <a:srgbClr val="761E86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23" name="Google Shape;266;g238bdd90664_0_1007">
                <a:extLst>
                  <a:ext uri="{FF2B5EF4-FFF2-40B4-BE49-F238E27FC236}">
                    <a16:creationId xmlns:a16="http://schemas.microsoft.com/office/drawing/2014/main" id="{D7EDE677-0E9F-CDB2-6BBC-94B949BCF97C}"/>
                  </a:ext>
                </a:extLst>
              </p:cNvPr>
              <p:cNvSpPr/>
              <p:nvPr/>
            </p:nvSpPr>
            <p:spPr>
              <a:xfrm rot="5400000">
                <a:off x="1938871" y="2785391"/>
                <a:ext cx="389100" cy="278100"/>
              </a:xfrm>
              <a:prstGeom prst="rightArrow">
                <a:avLst>
                  <a:gd name="adj1" fmla="val 34239"/>
                  <a:gd name="adj2" fmla="val 57035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18" name="Google Shape;276;g238bdd90664_0_1007">
              <a:extLst>
                <a:ext uri="{FF2B5EF4-FFF2-40B4-BE49-F238E27FC236}">
                  <a16:creationId xmlns:a16="http://schemas.microsoft.com/office/drawing/2014/main" id="{9B93EE0C-9339-FB53-517C-1722B7B90E31}"/>
                </a:ext>
              </a:extLst>
            </p:cNvPr>
            <p:cNvSpPr/>
            <p:nvPr/>
          </p:nvSpPr>
          <p:spPr>
            <a:xfrm>
              <a:off x="3408370" y="1112107"/>
              <a:ext cx="2158800" cy="614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450" b="1" dirty="0" err="1">
                  <a:latin typeface="Century Gothic"/>
                  <a:ea typeface="Century Gothic"/>
                  <a:cs typeface="Century Gothic"/>
                  <a:sym typeface="Century Gothic"/>
                </a:rPr>
                <a:t>Gráfico</a:t>
              </a:r>
              <a:r>
                <a:rPr lang="en-US" sz="1450" b="1" dirty="0">
                  <a:latin typeface="Century Gothic"/>
                  <a:ea typeface="Century Gothic"/>
                  <a:cs typeface="Century Gothic"/>
                  <a:sym typeface="Century Gothic"/>
                </a:rPr>
                <a:t> de radar</a:t>
              </a:r>
              <a:endParaRPr sz="145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7771F1D1-711E-5A44-E409-59BA270FDBB7}"/>
              </a:ext>
            </a:extLst>
          </p:cNvPr>
          <p:cNvGrpSpPr/>
          <p:nvPr/>
        </p:nvGrpSpPr>
        <p:grpSpPr>
          <a:xfrm>
            <a:off x="2000812" y="941879"/>
            <a:ext cx="2486829" cy="3711155"/>
            <a:chOff x="3328582" y="944777"/>
            <a:chExt cx="2486829" cy="3711155"/>
          </a:xfrm>
        </p:grpSpPr>
        <p:grpSp>
          <p:nvGrpSpPr>
            <p:cNvPr id="25" name="Google Shape;261;g238bdd90664_0_1007">
              <a:extLst>
                <a:ext uri="{FF2B5EF4-FFF2-40B4-BE49-F238E27FC236}">
                  <a16:creationId xmlns:a16="http://schemas.microsoft.com/office/drawing/2014/main" id="{D0A8CE70-4964-DA41-7990-9ED9FFE2A2AB}"/>
                </a:ext>
              </a:extLst>
            </p:cNvPr>
            <p:cNvGrpSpPr/>
            <p:nvPr/>
          </p:nvGrpSpPr>
          <p:grpSpPr>
            <a:xfrm>
              <a:off x="3328582" y="944777"/>
              <a:ext cx="2486829" cy="3711155"/>
              <a:chOff x="1118224" y="283725"/>
              <a:chExt cx="2090827" cy="4076400"/>
            </a:xfrm>
          </p:grpSpPr>
          <p:sp>
            <p:nvSpPr>
              <p:cNvPr id="27" name="Google Shape;262;g238bdd90664_0_1007">
                <a:extLst>
                  <a:ext uri="{FF2B5EF4-FFF2-40B4-BE49-F238E27FC236}">
                    <a16:creationId xmlns:a16="http://schemas.microsoft.com/office/drawing/2014/main" id="{973E37E6-6C7A-7C8E-F282-011A75DF5537}"/>
                  </a:ext>
                </a:extLst>
              </p:cNvPr>
              <p:cNvSpPr/>
              <p:nvPr/>
            </p:nvSpPr>
            <p:spPr>
              <a:xfrm>
                <a:off x="1178651" y="283725"/>
                <a:ext cx="2030400" cy="40764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8" name="Google Shape;263;g238bdd90664_0_1007">
                <a:extLst>
                  <a:ext uri="{FF2B5EF4-FFF2-40B4-BE49-F238E27FC236}">
                    <a16:creationId xmlns:a16="http://schemas.microsoft.com/office/drawing/2014/main" id="{30DADB41-6F54-E856-0F9D-53F9C4BF70F5}"/>
                  </a:ext>
                </a:extLst>
              </p:cNvPr>
              <p:cNvSpPr/>
              <p:nvPr/>
            </p:nvSpPr>
            <p:spPr>
              <a:xfrm>
                <a:off x="1118224" y="341749"/>
                <a:ext cx="2048100" cy="2490601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761E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9" name="Google Shape;264;g238bdd90664_0_1007">
                <a:extLst>
                  <a:ext uri="{FF2B5EF4-FFF2-40B4-BE49-F238E27FC236}">
                    <a16:creationId xmlns:a16="http://schemas.microsoft.com/office/drawing/2014/main" id="{DFE273F9-F8E0-AEA9-7346-BFD9B35328EC}"/>
                  </a:ext>
                </a:extLst>
              </p:cNvPr>
              <p:cNvSpPr/>
              <p:nvPr/>
            </p:nvSpPr>
            <p:spPr>
              <a:xfrm>
                <a:off x="1233923" y="1225061"/>
                <a:ext cx="1815000" cy="60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endParaRPr sz="1200">
                  <a:solidFill>
                    <a:srgbClr val="761E86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30" name="Google Shape;265;g238bdd90664_0_1007">
                <a:extLst>
                  <a:ext uri="{FF2B5EF4-FFF2-40B4-BE49-F238E27FC236}">
                    <a16:creationId xmlns:a16="http://schemas.microsoft.com/office/drawing/2014/main" id="{7CF45026-02C2-C50D-4F67-BC965C9E754B}"/>
                  </a:ext>
                </a:extLst>
              </p:cNvPr>
              <p:cNvSpPr/>
              <p:nvPr/>
            </p:nvSpPr>
            <p:spPr>
              <a:xfrm>
                <a:off x="1233850" y="470600"/>
                <a:ext cx="1815000" cy="67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endParaRPr sz="4000">
                  <a:solidFill>
                    <a:srgbClr val="761E86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31" name="Google Shape;266;g238bdd90664_0_1007">
                <a:extLst>
                  <a:ext uri="{FF2B5EF4-FFF2-40B4-BE49-F238E27FC236}">
                    <a16:creationId xmlns:a16="http://schemas.microsoft.com/office/drawing/2014/main" id="{08291D0D-3975-9D9D-9951-3A9C1DF98D41}"/>
                  </a:ext>
                </a:extLst>
              </p:cNvPr>
              <p:cNvSpPr/>
              <p:nvPr/>
            </p:nvSpPr>
            <p:spPr>
              <a:xfrm rot="5400000">
                <a:off x="1938871" y="2785391"/>
                <a:ext cx="389100" cy="278100"/>
              </a:xfrm>
              <a:prstGeom prst="rightArrow">
                <a:avLst>
                  <a:gd name="adj1" fmla="val 34239"/>
                  <a:gd name="adj2" fmla="val 57035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32" name="Google Shape;267;g238bdd90664_0_1007">
                <a:extLst>
                  <a:ext uri="{FF2B5EF4-FFF2-40B4-BE49-F238E27FC236}">
                    <a16:creationId xmlns:a16="http://schemas.microsoft.com/office/drawing/2014/main" id="{12F4485A-748F-1D49-D5FE-8E042DEACA63}"/>
                  </a:ext>
                </a:extLst>
              </p:cNvPr>
              <p:cNvSpPr/>
              <p:nvPr/>
            </p:nvSpPr>
            <p:spPr>
              <a:xfrm>
                <a:off x="1158835" y="2963843"/>
                <a:ext cx="2030400" cy="10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AR" sz="95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Se utiliza para mostrar cómo cambian los valores a lo largo del tiempo o en función de otra variable. Se traza una línea para cada conjunto de datos y las comparaciones se pueden hacer observando las tendencias y las fluctuaciones en las líneas.</a:t>
                </a:r>
                <a:endParaRPr sz="7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6" name="Google Shape;276;g238bdd90664_0_1007">
              <a:extLst>
                <a:ext uri="{FF2B5EF4-FFF2-40B4-BE49-F238E27FC236}">
                  <a16:creationId xmlns:a16="http://schemas.microsoft.com/office/drawing/2014/main" id="{78C7D33E-C2BC-8B97-D2B0-140F9F603F00}"/>
                </a:ext>
              </a:extLst>
            </p:cNvPr>
            <p:cNvSpPr/>
            <p:nvPr/>
          </p:nvSpPr>
          <p:spPr>
            <a:xfrm>
              <a:off x="3408370" y="1112107"/>
              <a:ext cx="2158800" cy="614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450" b="1" dirty="0" err="1">
                  <a:latin typeface="Century Gothic"/>
                  <a:ea typeface="Century Gothic"/>
                  <a:cs typeface="Century Gothic"/>
                  <a:sym typeface="Century Gothic"/>
                </a:rPr>
                <a:t>Gráfico</a:t>
              </a:r>
              <a:r>
                <a:rPr lang="en-US" sz="1450" b="1" dirty="0">
                  <a:latin typeface="Century Gothic"/>
                  <a:ea typeface="Century Gothic"/>
                  <a:cs typeface="Century Gothic"/>
                  <a:sym typeface="Century Gothic"/>
                </a:rPr>
                <a:t> de </a:t>
              </a:r>
              <a:r>
                <a:rPr lang="en-US" sz="1450" b="1" dirty="0" err="1">
                  <a:latin typeface="Century Gothic"/>
                  <a:ea typeface="Century Gothic"/>
                  <a:cs typeface="Century Gothic"/>
                  <a:sym typeface="Century Gothic"/>
                </a:rPr>
                <a:t>líneas</a:t>
              </a:r>
              <a:endParaRPr sz="145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267;g238bdd90664_0_1007">
            <a:extLst>
              <a:ext uri="{FF2B5EF4-FFF2-40B4-BE49-F238E27FC236}">
                <a16:creationId xmlns:a16="http://schemas.microsoft.com/office/drawing/2014/main" id="{83C69FE5-22AB-F28B-9BDA-41EA79AEA5BE}"/>
              </a:ext>
            </a:extLst>
          </p:cNvPr>
          <p:cNvSpPr/>
          <p:nvPr/>
        </p:nvSpPr>
        <p:spPr>
          <a:xfrm>
            <a:off x="4949181" y="3376651"/>
            <a:ext cx="2436011" cy="97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s-AR" sz="95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utiliza para comparar múltiples variables en relación con un punto central. Las variables se representan en ejes radiantes y las áreas sombreadas o las líneas se utilizan para mostrar las comparaciones.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DA35A9FC-9808-5C08-AE7A-79DBEF15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372" y="1618648"/>
            <a:ext cx="1711829" cy="1379906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4711C14C-310D-021C-2E8E-6D8C24279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108" y="1611536"/>
            <a:ext cx="1498486" cy="140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23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238bdd90664_0_10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0653" y="82619"/>
            <a:ext cx="240662" cy="25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38bdd90664_0_10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8824651" y="4875500"/>
            <a:ext cx="240662" cy="2526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1724C5E-A342-60CF-F87B-F3375A721E38}"/>
              </a:ext>
            </a:extLst>
          </p:cNvPr>
          <p:cNvSpPr txBox="1"/>
          <p:nvPr/>
        </p:nvSpPr>
        <p:spPr>
          <a:xfrm>
            <a:off x="321315" y="346299"/>
            <a:ext cx="3682827" cy="307777"/>
          </a:xfrm>
          <a:custGeom>
            <a:avLst/>
            <a:gdLst>
              <a:gd name="connsiteX0" fmla="*/ 0 w 3682827"/>
              <a:gd name="connsiteY0" fmla="*/ 0 h 307777"/>
              <a:gd name="connsiteX1" fmla="*/ 687461 w 3682827"/>
              <a:gd name="connsiteY1" fmla="*/ 0 h 307777"/>
              <a:gd name="connsiteX2" fmla="*/ 1338094 w 3682827"/>
              <a:gd name="connsiteY2" fmla="*/ 0 h 307777"/>
              <a:gd name="connsiteX3" fmla="*/ 1841413 w 3682827"/>
              <a:gd name="connsiteY3" fmla="*/ 0 h 307777"/>
              <a:gd name="connsiteX4" fmla="*/ 2344733 w 3682827"/>
              <a:gd name="connsiteY4" fmla="*/ 0 h 307777"/>
              <a:gd name="connsiteX5" fmla="*/ 2921709 w 3682827"/>
              <a:gd name="connsiteY5" fmla="*/ 0 h 307777"/>
              <a:gd name="connsiteX6" fmla="*/ 3682827 w 3682827"/>
              <a:gd name="connsiteY6" fmla="*/ 0 h 307777"/>
              <a:gd name="connsiteX7" fmla="*/ 3682827 w 3682827"/>
              <a:gd name="connsiteY7" fmla="*/ 307777 h 307777"/>
              <a:gd name="connsiteX8" fmla="*/ 3069023 w 3682827"/>
              <a:gd name="connsiteY8" fmla="*/ 307777 h 307777"/>
              <a:gd name="connsiteX9" fmla="*/ 2455218 w 3682827"/>
              <a:gd name="connsiteY9" fmla="*/ 307777 h 307777"/>
              <a:gd name="connsiteX10" fmla="*/ 1915070 w 3682827"/>
              <a:gd name="connsiteY10" fmla="*/ 307777 h 307777"/>
              <a:gd name="connsiteX11" fmla="*/ 1374922 w 3682827"/>
              <a:gd name="connsiteY11" fmla="*/ 307777 h 307777"/>
              <a:gd name="connsiteX12" fmla="*/ 834774 w 3682827"/>
              <a:gd name="connsiteY12" fmla="*/ 307777 h 307777"/>
              <a:gd name="connsiteX13" fmla="*/ 0 w 3682827"/>
              <a:gd name="connsiteY13" fmla="*/ 307777 h 307777"/>
              <a:gd name="connsiteX14" fmla="*/ 0 w 3682827"/>
              <a:gd name="connsiteY1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82827" h="307777" fill="none" extrusionOk="0">
                <a:moveTo>
                  <a:pt x="0" y="0"/>
                </a:moveTo>
                <a:cubicBezTo>
                  <a:pt x="265636" y="-15561"/>
                  <a:pt x="535599" y="-20965"/>
                  <a:pt x="687461" y="0"/>
                </a:cubicBezTo>
                <a:cubicBezTo>
                  <a:pt x="839323" y="20965"/>
                  <a:pt x="1161693" y="17056"/>
                  <a:pt x="1338094" y="0"/>
                </a:cubicBezTo>
                <a:cubicBezTo>
                  <a:pt x="1514495" y="-17056"/>
                  <a:pt x="1736051" y="15347"/>
                  <a:pt x="1841413" y="0"/>
                </a:cubicBezTo>
                <a:cubicBezTo>
                  <a:pt x="1946775" y="-15347"/>
                  <a:pt x="2154172" y="87"/>
                  <a:pt x="2344733" y="0"/>
                </a:cubicBezTo>
                <a:cubicBezTo>
                  <a:pt x="2535294" y="-87"/>
                  <a:pt x="2779914" y="-22059"/>
                  <a:pt x="2921709" y="0"/>
                </a:cubicBezTo>
                <a:cubicBezTo>
                  <a:pt x="3063504" y="22059"/>
                  <a:pt x="3518425" y="10749"/>
                  <a:pt x="3682827" y="0"/>
                </a:cubicBezTo>
                <a:cubicBezTo>
                  <a:pt x="3694855" y="135565"/>
                  <a:pt x="3689982" y="206748"/>
                  <a:pt x="3682827" y="307777"/>
                </a:cubicBezTo>
                <a:cubicBezTo>
                  <a:pt x="3529672" y="294309"/>
                  <a:pt x="3368136" y="302470"/>
                  <a:pt x="3069023" y="307777"/>
                </a:cubicBezTo>
                <a:cubicBezTo>
                  <a:pt x="2769910" y="313084"/>
                  <a:pt x="2594920" y="336317"/>
                  <a:pt x="2455218" y="307777"/>
                </a:cubicBezTo>
                <a:cubicBezTo>
                  <a:pt x="2315517" y="279237"/>
                  <a:pt x="2182049" y="334309"/>
                  <a:pt x="1915070" y="307777"/>
                </a:cubicBezTo>
                <a:cubicBezTo>
                  <a:pt x="1648091" y="281245"/>
                  <a:pt x="1532836" y="329234"/>
                  <a:pt x="1374922" y="307777"/>
                </a:cubicBezTo>
                <a:cubicBezTo>
                  <a:pt x="1217008" y="286320"/>
                  <a:pt x="950717" y="304010"/>
                  <a:pt x="834774" y="307777"/>
                </a:cubicBezTo>
                <a:cubicBezTo>
                  <a:pt x="718831" y="311544"/>
                  <a:pt x="267199" y="311221"/>
                  <a:pt x="0" y="307777"/>
                </a:cubicBezTo>
                <a:cubicBezTo>
                  <a:pt x="-7079" y="164797"/>
                  <a:pt x="6130" y="120194"/>
                  <a:pt x="0" y="0"/>
                </a:cubicBezTo>
                <a:close/>
              </a:path>
              <a:path w="3682827" h="307777" stroke="0" extrusionOk="0">
                <a:moveTo>
                  <a:pt x="0" y="0"/>
                </a:moveTo>
                <a:cubicBezTo>
                  <a:pt x="216441" y="17560"/>
                  <a:pt x="380535" y="-11340"/>
                  <a:pt x="576976" y="0"/>
                </a:cubicBezTo>
                <a:cubicBezTo>
                  <a:pt x="773417" y="11340"/>
                  <a:pt x="943380" y="18059"/>
                  <a:pt x="1264437" y="0"/>
                </a:cubicBezTo>
                <a:cubicBezTo>
                  <a:pt x="1585494" y="-18059"/>
                  <a:pt x="1587788" y="-14109"/>
                  <a:pt x="1878242" y="0"/>
                </a:cubicBezTo>
                <a:cubicBezTo>
                  <a:pt x="2168697" y="14109"/>
                  <a:pt x="2266424" y="24769"/>
                  <a:pt x="2565703" y="0"/>
                </a:cubicBezTo>
                <a:cubicBezTo>
                  <a:pt x="2864982" y="-24769"/>
                  <a:pt x="3238268" y="-2411"/>
                  <a:pt x="3682827" y="0"/>
                </a:cubicBezTo>
                <a:cubicBezTo>
                  <a:pt x="3669911" y="81746"/>
                  <a:pt x="3695175" y="180989"/>
                  <a:pt x="3682827" y="307777"/>
                </a:cubicBezTo>
                <a:cubicBezTo>
                  <a:pt x="3559180" y="337093"/>
                  <a:pt x="3305368" y="318104"/>
                  <a:pt x="3069023" y="307777"/>
                </a:cubicBezTo>
                <a:cubicBezTo>
                  <a:pt x="2832678" y="297450"/>
                  <a:pt x="2754969" y="304898"/>
                  <a:pt x="2528875" y="307777"/>
                </a:cubicBezTo>
                <a:cubicBezTo>
                  <a:pt x="2302781" y="310656"/>
                  <a:pt x="2150483" y="325679"/>
                  <a:pt x="1915070" y="307777"/>
                </a:cubicBezTo>
                <a:cubicBezTo>
                  <a:pt x="1679658" y="289875"/>
                  <a:pt x="1548305" y="279632"/>
                  <a:pt x="1338094" y="307777"/>
                </a:cubicBezTo>
                <a:cubicBezTo>
                  <a:pt x="1127883" y="335922"/>
                  <a:pt x="892414" y="325023"/>
                  <a:pt x="761118" y="307777"/>
                </a:cubicBezTo>
                <a:cubicBezTo>
                  <a:pt x="629822" y="290531"/>
                  <a:pt x="256348" y="325776"/>
                  <a:pt x="0" y="307777"/>
                </a:cubicBezTo>
                <a:cubicBezTo>
                  <a:pt x="8191" y="242081"/>
                  <a:pt x="-4009" y="6807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9217963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AR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Gráficos para mostrar relación</a:t>
            </a:r>
          </a:p>
        </p:txBody>
      </p:sp>
      <p:sp>
        <p:nvSpPr>
          <p:cNvPr id="3" name="Google Shape;63;p14">
            <a:extLst>
              <a:ext uri="{FF2B5EF4-FFF2-40B4-BE49-F238E27FC236}">
                <a16:creationId xmlns:a16="http://schemas.microsoft.com/office/drawing/2014/main" id="{66B78FCB-E933-8561-E405-9F1A9BAADD98}"/>
              </a:ext>
            </a:extLst>
          </p:cNvPr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2  / </a:t>
            </a:r>
            <a:r>
              <a:rPr lang="es-AR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Estadística fácil para un Data Scientist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3CF5540-870B-1E50-BFF0-1C2E54C6C6EF}"/>
              </a:ext>
            </a:extLst>
          </p:cNvPr>
          <p:cNvGrpSpPr/>
          <p:nvPr/>
        </p:nvGrpSpPr>
        <p:grpSpPr>
          <a:xfrm>
            <a:off x="4826492" y="941878"/>
            <a:ext cx="2486829" cy="3711155"/>
            <a:chOff x="3328582" y="944777"/>
            <a:chExt cx="2486829" cy="3711155"/>
          </a:xfrm>
        </p:grpSpPr>
        <p:grpSp>
          <p:nvGrpSpPr>
            <p:cNvPr id="5" name="Google Shape;261;g238bdd90664_0_1007">
              <a:extLst>
                <a:ext uri="{FF2B5EF4-FFF2-40B4-BE49-F238E27FC236}">
                  <a16:creationId xmlns:a16="http://schemas.microsoft.com/office/drawing/2014/main" id="{26EA2B48-7050-CECC-44B1-0793503B7FBD}"/>
                </a:ext>
              </a:extLst>
            </p:cNvPr>
            <p:cNvGrpSpPr/>
            <p:nvPr/>
          </p:nvGrpSpPr>
          <p:grpSpPr>
            <a:xfrm>
              <a:off x="3328582" y="944777"/>
              <a:ext cx="2486829" cy="3711155"/>
              <a:chOff x="1118224" y="283725"/>
              <a:chExt cx="2090826" cy="4076400"/>
            </a:xfrm>
          </p:grpSpPr>
          <p:sp>
            <p:nvSpPr>
              <p:cNvPr id="7" name="Google Shape;262;g238bdd90664_0_1007">
                <a:extLst>
                  <a:ext uri="{FF2B5EF4-FFF2-40B4-BE49-F238E27FC236}">
                    <a16:creationId xmlns:a16="http://schemas.microsoft.com/office/drawing/2014/main" id="{9028D756-BC19-764E-04B1-2C7ECB1F759C}"/>
                  </a:ext>
                </a:extLst>
              </p:cNvPr>
              <p:cNvSpPr/>
              <p:nvPr/>
            </p:nvSpPr>
            <p:spPr>
              <a:xfrm>
                <a:off x="1178650" y="283725"/>
                <a:ext cx="2030400" cy="40764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 dirty="0"/>
              </a:p>
            </p:txBody>
          </p:sp>
          <p:sp>
            <p:nvSpPr>
              <p:cNvPr id="8" name="Google Shape;263;g238bdd90664_0_1007">
                <a:extLst>
                  <a:ext uri="{FF2B5EF4-FFF2-40B4-BE49-F238E27FC236}">
                    <a16:creationId xmlns:a16="http://schemas.microsoft.com/office/drawing/2014/main" id="{D95B758C-D6C9-B468-F279-1E5D393C3694}"/>
                  </a:ext>
                </a:extLst>
              </p:cNvPr>
              <p:cNvSpPr/>
              <p:nvPr/>
            </p:nvSpPr>
            <p:spPr>
              <a:xfrm>
                <a:off x="1118224" y="341749"/>
                <a:ext cx="2048100" cy="2490601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761E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9" name="Google Shape;264;g238bdd90664_0_1007">
                <a:extLst>
                  <a:ext uri="{FF2B5EF4-FFF2-40B4-BE49-F238E27FC236}">
                    <a16:creationId xmlns:a16="http://schemas.microsoft.com/office/drawing/2014/main" id="{C222549B-E18B-5A1D-42E6-C83F9E669E3A}"/>
                  </a:ext>
                </a:extLst>
              </p:cNvPr>
              <p:cNvSpPr/>
              <p:nvPr/>
            </p:nvSpPr>
            <p:spPr>
              <a:xfrm>
                <a:off x="1233923" y="1225061"/>
                <a:ext cx="1815000" cy="60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endParaRPr sz="1200">
                  <a:solidFill>
                    <a:srgbClr val="761E86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0" name="Google Shape;265;g238bdd90664_0_1007">
                <a:extLst>
                  <a:ext uri="{FF2B5EF4-FFF2-40B4-BE49-F238E27FC236}">
                    <a16:creationId xmlns:a16="http://schemas.microsoft.com/office/drawing/2014/main" id="{CA0C4092-A75B-081A-CBED-A53917CA9BF6}"/>
                  </a:ext>
                </a:extLst>
              </p:cNvPr>
              <p:cNvSpPr/>
              <p:nvPr/>
            </p:nvSpPr>
            <p:spPr>
              <a:xfrm>
                <a:off x="1233850" y="470600"/>
                <a:ext cx="1815000" cy="67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endParaRPr sz="4000">
                  <a:solidFill>
                    <a:srgbClr val="761E86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11" name="Google Shape;266;g238bdd90664_0_1007">
                <a:extLst>
                  <a:ext uri="{FF2B5EF4-FFF2-40B4-BE49-F238E27FC236}">
                    <a16:creationId xmlns:a16="http://schemas.microsoft.com/office/drawing/2014/main" id="{083BDA95-7688-5529-22E0-E38F499CB9DF}"/>
                  </a:ext>
                </a:extLst>
              </p:cNvPr>
              <p:cNvSpPr/>
              <p:nvPr/>
            </p:nvSpPr>
            <p:spPr>
              <a:xfrm rot="5400000">
                <a:off x="1938871" y="2785391"/>
                <a:ext cx="389100" cy="278100"/>
              </a:xfrm>
              <a:prstGeom prst="rightArrow">
                <a:avLst>
                  <a:gd name="adj1" fmla="val 34239"/>
                  <a:gd name="adj2" fmla="val 57035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</p:grpSp>
        <p:sp>
          <p:nvSpPr>
            <p:cNvPr id="6" name="Google Shape;276;g238bdd90664_0_1007">
              <a:extLst>
                <a:ext uri="{FF2B5EF4-FFF2-40B4-BE49-F238E27FC236}">
                  <a16:creationId xmlns:a16="http://schemas.microsoft.com/office/drawing/2014/main" id="{1F0E766A-80A4-394E-1D56-0E4475B83A49}"/>
                </a:ext>
              </a:extLst>
            </p:cNvPr>
            <p:cNvSpPr/>
            <p:nvPr/>
          </p:nvSpPr>
          <p:spPr>
            <a:xfrm>
              <a:off x="3408370" y="1112107"/>
              <a:ext cx="2158800" cy="614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450" b="1" dirty="0" err="1">
                  <a:latin typeface="Century Gothic"/>
                  <a:ea typeface="Century Gothic"/>
                  <a:cs typeface="Century Gothic"/>
                  <a:sym typeface="Century Gothic"/>
                </a:rPr>
                <a:t>Gráfico</a:t>
              </a:r>
              <a:r>
                <a:rPr lang="en-US" sz="1450" b="1" dirty="0">
                  <a:latin typeface="Century Gothic"/>
                  <a:ea typeface="Century Gothic"/>
                  <a:cs typeface="Century Gothic"/>
                  <a:sym typeface="Century Gothic"/>
                </a:rPr>
                <a:t> de </a:t>
              </a:r>
              <a:r>
                <a:rPr lang="en-US" sz="1450" b="1" dirty="0" err="1">
                  <a:latin typeface="Century Gothic"/>
                  <a:ea typeface="Century Gothic"/>
                  <a:cs typeface="Century Gothic"/>
                  <a:sym typeface="Century Gothic"/>
                </a:rPr>
                <a:t>matriz</a:t>
              </a:r>
              <a:r>
                <a:rPr lang="en-US" sz="1450" b="1" dirty="0"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endParaRPr sz="145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6CD71AC-5088-74BC-292E-EB18829D7494}"/>
              </a:ext>
            </a:extLst>
          </p:cNvPr>
          <p:cNvGrpSpPr/>
          <p:nvPr/>
        </p:nvGrpSpPr>
        <p:grpSpPr>
          <a:xfrm>
            <a:off x="2000812" y="941879"/>
            <a:ext cx="2486829" cy="3711155"/>
            <a:chOff x="3328582" y="944777"/>
            <a:chExt cx="2486829" cy="3711155"/>
          </a:xfrm>
        </p:grpSpPr>
        <p:grpSp>
          <p:nvGrpSpPr>
            <p:cNvPr id="13" name="Google Shape;261;g238bdd90664_0_1007">
              <a:extLst>
                <a:ext uri="{FF2B5EF4-FFF2-40B4-BE49-F238E27FC236}">
                  <a16:creationId xmlns:a16="http://schemas.microsoft.com/office/drawing/2014/main" id="{32B9BE55-9EEB-36D6-9E18-133E72433983}"/>
                </a:ext>
              </a:extLst>
            </p:cNvPr>
            <p:cNvGrpSpPr/>
            <p:nvPr/>
          </p:nvGrpSpPr>
          <p:grpSpPr>
            <a:xfrm>
              <a:off x="3328582" y="944777"/>
              <a:ext cx="2486829" cy="3711155"/>
              <a:chOff x="1118224" y="283725"/>
              <a:chExt cx="2090827" cy="4076400"/>
            </a:xfrm>
          </p:grpSpPr>
          <p:sp>
            <p:nvSpPr>
              <p:cNvPr id="15" name="Google Shape;262;g238bdd90664_0_1007">
                <a:extLst>
                  <a:ext uri="{FF2B5EF4-FFF2-40B4-BE49-F238E27FC236}">
                    <a16:creationId xmlns:a16="http://schemas.microsoft.com/office/drawing/2014/main" id="{0658C8E2-880B-C3B6-81DA-7A8FE29D3995}"/>
                  </a:ext>
                </a:extLst>
              </p:cNvPr>
              <p:cNvSpPr/>
              <p:nvPr/>
            </p:nvSpPr>
            <p:spPr>
              <a:xfrm>
                <a:off x="1178651" y="283725"/>
                <a:ext cx="2030400" cy="40764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16" name="Google Shape;263;g238bdd90664_0_1007">
                <a:extLst>
                  <a:ext uri="{FF2B5EF4-FFF2-40B4-BE49-F238E27FC236}">
                    <a16:creationId xmlns:a16="http://schemas.microsoft.com/office/drawing/2014/main" id="{713C7114-846E-C433-99CF-0895D48FB098}"/>
                  </a:ext>
                </a:extLst>
              </p:cNvPr>
              <p:cNvSpPr/>
              <p:nvPr/>
            </p:nvSpPr>
            <p:spPr>
              <a:xfrm>
                <a:off x="1118224" y="341749"/>
                <a:ext cx="2048100" cy="2490601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761E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17" name="Google Shape;264;g238bdd90664_0_1007">
                <a:extLst>
                  <a:ext uri="{FF2B5EF4-FFF2-40B4-BE49-F238E27FC236}">
                    <a16:creationId xmlns:a16="http://schemas.microsoft.com/office/drawing/2014/main" id="{EBC41C6E-CD5C-1DBE-B39B-BC94D66711B7}"/>
                  </a:ext>
                </a:extLst>
              </p:cNvPr>
              <p:cNvSpPr/>
              <p:nvPr/>
            </p:nvSpPr>
            <p:spPr>
              <a:xfrm>
                <a:off x="1233923" y="1225061"/>
                <a:ext cx="1815000" cy="60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endParaRPr sz="1200">
                  <a:solidFill>
                    <a:srgbClr val="761E86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8" name="Google Shape;265;g238bdd90664_0_1007">
                <a:extLst>
                  <a:ext uri="{FF2B5EF4-FFF2-40B4-BE49-F238E27FC236}">
                    <a16:creationId xmlns:a16="http://schemas.microsoft.com/office/drawing/2014/main" id="{0B466DA9-8DDC-B0C8-E01B-CB8CBD12F70A}"/>
                  </a:ext>
                </a:extLst>
              </p:cNvPr>
              <p:cNvSpPr/>
              <p:nvPr/>
            </p:nvSpPr>
            <p:spPr>
              <a:xfrm>
                <a:off x="1233850" y="470600"/>
                <a:ext cx="1815000" cy="67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endParaRPr sz="4000">
                  <a:solidFill>
                    <a:srgbClr val="761E86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19" name="Google Shape;266;g238bdd90664_0_1007">
                <a:extLst>
                  <a:ext uri="{FF2B5EF4-FFF2-40B4-BE49-F238E27FC236}">
                    <a16:creationId xmlns:a16="http://schemas.microsoft.com/office/drawing/2014/main" id="{6A13FFE2-2696-837A-AC30-00E37F443C66}"/>
                  </a:ext>
                </a:extLst>
              </p:cNvPr>
              <p:cNvSpPr/>
              <p:nvPr/>
            </p:nvSpPr>
            <p:spPr>
              <a:xfrm rot="5400000">
                <a:off x="1938871" y="2785391"/>
                <a:ext cx="389100" cy="278100"/>
              </a:xfrm>
              <a:prstGeom prst="rightArrow">
                <a:avLst>
                  <a:gd name="adj1" fmla="val 34239"/>
                  <a:gd name="adj2" fmla="val 57035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700"/>
              </a:p>
            </p:txBody>
          </p:sp>
          <p:sp>
            <p:nvSpPr>
              <p:cNvPr id="20" name="Google Shape;267;g238bdd90664_0_1007">
                <a:extLst>
                  <a:ext uri="{FF2B5EF4-FFF2-40B4-BE49-F238E27FC236}">
                    <a16:creationId xmlns:a16="http://schemas.microsoft.com/office/drawing/2014/main" id="{0F0B1C67-DD02-35D3-10B3-7805E75FB18E}"/>
                  </a:ext>
                </a:extLst>
              </p:cNvPr>
              <p:cNvSpPr/>
              <p:nvPr/>
            </p:nvSpPr>
            <p:spPr>
              <a:xfrm>
                <a:off x="1158835" y="2963843"/>
                <a:ext cx="2030400" cy="10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AR" sz="950" dirty="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Representa puntos individuales en un plano cartesiano, donde cada punto representa un par de valores correspondientes a las dos variables. Estos gráficos son ideales para identificar patrones, tendencias o correlaciones entre las variables.</a:t>
                </a:r>
                <a:endParaRPr sz="7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4" name="Google Shape;276;g238bdd90664_0_1007">
              <a:extLst>
                <a:ext uri="{FF2B5EF4-FFF2-40B4-BE49-F238E27FC236}">
                  <a16:creationId xmlns:a16="http://schemas.microsoft.com/office/drawing/2014/main" id="{3ACB6DF0-8CBE-A0B5-FEAA-908BA30E685F}"/>
                </a:ext>
              </a:extLst>
            </p:cNvPr>
            <p:cNvSpPr/>
            <p:nvPr/>
          </p:nvSpPr>
          <p:spPr>
            <a:xfrm>
              <a:off x="3408370" y="1112107"/>
              <a:ext cx="2158800" cy="614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450" b="1" dirty="0" err="1">
                  <a:latin typeface="Century Gothic"/>
                  <a:ea typeface="Century Gothic"/>
                  <a:cs typeface="Century Gothic"/>
                  <a:sym typeface="Century Gothic"/>
                </a:rPr>
                <a:t>Gráfico</a:t>
              </a:r>
              <a:r>
                <a:rPr lang="en-US" sz="1450" b="1" dirty="0">
                  <a:latin typeface="Century Gothic"/>
                  <a:ea typeface="Century Gothic"/>
                  <a:cs typeface="Century Gothic"/>
                  <a:sym typeface="Century Gothic"/>
                </a:rPr>
                <a:t> de </a:t>
              </a:r>
              <a:r>
                <a:rPr lang="en-US" sz="1450" b="1" dirty="0" err="1">
                  <a:latin typeface="Century Gothic"/>
                  <a:ea typeface="Century Gothic"/>
                  <a:cs typeface="Century Gothic"/>
                  <a:sym typeface="Century Gothic"/>
                </a:rPr>
                <a:t>dispersión</a:t>
              </a:r>
              <a:endParaRPr sz="1450" dirty="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1" name="Google Shape;267;g238bdd90664_0_1007">
            <a:extLst>
              <a:ext uri="{FF2B5EF4-FFF2-40B4-BE49-F238E27FC236}">
                <a16:creationId xmlns:a16="http://schemas.microsoft.com/office/drawing/2014/main" id="{58B1F173-DBEE-8A29-1A52-23B939656A27}"/>
              </a:ext>
            </a:extLst>
          </p:cNvPr>
          <p:cNvSpPr/>
          <p:nvPr/>
        </p:nvSpPr>
        <p:spPr>
          <a:xfrm>
            <a:off x="4910073" y="3345986"/>
            <a:ext cx="2436011" cy="97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s-AR" sz="95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Permite comparar múltiples variables simultáneamente, mostrando una matriz de gráficos de dispersión para cada par de variables. Es útil cuando se desea explorar rápidamente las relaciones entre múltiples variables y buscar patrones o asociaciones.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1CDAFF16-B3BE-1AF5-8E20-04A1C4C15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13" y="1590827"/>
            <a:ext cx="1832960" cy="143414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396605E7-0AE2-EFD8-5610-0B7021DA6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160" y="1546290"/>
            <a:ext cx="1612388" cy="161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393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2  / </a:t>
            </a:r>
            <a:r>
              <a:rPr lang="es-AR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Estadística fácil para un Data Scientist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0D289DD-84EB-157D-111E-C14F7FD2BBB2}"/>
              </a:ext>
            </a:extLst>
          </p:cNvPr>
          <p:cNvSpPr txBox="1"/>
          <p:nvPr/>
        </p:nvSpPr>
        <p:spPr>
          <a:xfrm>
            <a:off x="674665" y="881158"/>
            <a:ext cx="2180492" cy="369332"/>
          </a:xfrm>
          <a:prstGeom prst="rect">
            <a:avLst/>
          </a:prstGeom>
          <a:solidFill>
            <a:srgbClr val="C00000"/>
          </a:solidFill>
          <a:ln>
            <a:solidFill>
              <a:srgbClr val="D01317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Buenas prácticas</a:t>
            </a:r>
            <a:endParaRPr lang="es-AR" sz="1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ADE7F29-DE15-F212-F18D-15725E30E219}"/>
              </a:ext>
            </a:extLst>
          </p:cNvPr>
          <p:cNvSpPr txBox="1"/>
          <p:nvPr/>
        </p:nvSpPr>
        <p:spPr>
          <a:xfrm>
            <a:off x="674665" y="439251"/>
            <a:ext cx="3510473" cy="307777"/>
          </a:xfrm>
          <a:custGeom>
            <a:avLst/>
            <a:gdLst>
              <a:gd name="connsiteX0" fmla="*/ 0 w 3510473"/>
              <a:gd name="connsiteY0" fmla="*/ 0 h 307777"/>
              <a:gd name="connsiteX1" fmla="*/ 655288 w 3510473"/>
              <a:gd name="connsiteY1" fmla="*/ 0 h 307777"/>
              <a:gd name="connsiteX2" fmla="*/ 1275472 w 3510473"/>
              <a:gd name="connsiteY2" fmla="*/ 0 h 307777"/>
              <a:gd name="connsiteX3" fmla="*/ 1755236 w 3510473"/>
              <a:gd name="connsiteY3" fmla="*/ 0 h 307777"/>
              <a:gd name="connsiteX4" fmla="*/ 2235001 w 3510473"/>
              <a:gd name="connsiteY4" fmla="*/ 0 h 307777"/>
              <a:gd name="connsiteX5" fmla="*/ 2784975 w 3510473"/>
              <a:gd name="connsiteY5" fmla="*/ 0 h 307777"/>
              <a:gd name="connsiteX6" fmla="*/ 3510473 w 3510473"/>
              <a:gd name="connsiteY6" fmla="*/ 0 h 307777"/>
              <a:gd name="connsiteX7" fmla="*/ 3510473 w 3510473"/>
              <a:gd name="connsiteY7" fmla="*/ 307777 h 307777"/>
              <a:gd name="connsiteX8" fmla="*/ 2925394 w 3510473"/>
              <a:gd name="connsiteY8" fmla="*/ 307777 h 307777"/>
              <a:gd name="connsiteX9" fmla="*/ 2340315 w 3510473"/>
              <a:gd name="connsiteY9" fmla="*/ 307777 h 307777"/>
              <a:gd name="connsiteX10" fmla="*/ 1825446 w 3510473"/>
              <a:gd name="connsiteY10" fmla="*/ 307777 h 307777"/>
              <a:gd name="connsiteX11" fmla="*/ 1310577 w 3510473"/>
              <a:gd name="connsiteY11" fmla="*/ 307777 h 307777"/>
              <a:gd name="connsiteX12" fmla="*/ 795707 w 3510473"/>
              <a:gd name="connsiteY12" fmla="*/ 307777 h 307777"/>
              <a:gd name="connsiteX13" fmla="*/ 0 w 3510473"/>
              <a:gd name="connsiteY13" fmla="*/ 307777 h 307777"/>
              <a:gd name="connsiteX14" fmla="*/ 0 w 3510473"/>
              <a:gd name="connsiteY1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10473" h="307777" fill="none" extrusionOk="0">
                <a:moveTo>
                  <a:pt x="0" y="0"/>
                </a:moveTo>
                <a:cubicBezTo>
                  <a:pt x="217613" y="11452"/>
                  <a:pt x="349891" y="-22298"/>
                  <a:pt x="655288" y="0"/>
                </a:cubicBezTo>
                <a:cubicBezTo>
                  <a:pt x="960685" y="22298"/>
                  <a:pt x="1147908" y="-12444"/>
                  <a:pt x="1275472" y="0"/>
                </a:cubicBezTo>
                <a:cubicBezTo>
                  <a:pt x="1403036" y="12444"/>
                  <a:pt x="1592859" y="-9345"/>
                  <a:pt x="1755236" y="0"/>
                </a:cubicBezTo>
                <a:cubicBezTo>
                  <a:pt x="1917613" y="9345"/>
                  <a:pt x="2137211" y="-9879"/>
                  <a:pt x="2235001" y="0"/>
                </a:cubicBezTo>
                <a:cubicBezTo>
                  <a:pt x="2332791" y="9879"/>
                  <a:pt x="2639073" y="-21650"/>
                  <a:pt x="2784975" y="0"/>
                </a:cubicBezTo>
                <a:cubicBezTo>
                  <a:pt x="2930877" y="21650"/>
                  <a:pt x="3161387" y="-2978"/>
                  <a:pt x="3510473" y="0"/>
                </a:cubicBezTo>
                <a:cubicBezTo>
                  <a:pt x="3522501" y="135565"/>
                  <a:pt x="3517628" y="206748"/>
                  <a:pt x="3510473" y="307777"/>
                </a:cubicBezTo>
                <a:cubicBezTo>
                  <a:pt x="3328898" y="279845"/>
                  <a:pt x="3141179" y="312948"/>
                  <a:pt x="2925394" y="307777"/>
                </a:cubicBezTo>
                <a:cubicBezTo>
                  <a:pt x="2709609" y="302606"/>
                  <a:pt x="2508319" y="324102"/>
                  <a:pt x="2340315" y="307777"/>
                </a:cubicBezTo>
                <a:cubicBezTo>
                  <a:pt x="2172311" y="291452"/>
                  <a:pt x="1968417" y="330144"/>
                  <a:pt x="1825446" y="307777"/>
                </a:cubicBezTo>
                <a:cubicBezTo>
                  <a:pt x="1682475" y="285410"/>
                  <a:pt x="1527498" y="331150"/>
                  <a:pt x="1310577" y="307777"/>
                </a:cubicBezTo>
                <a:cubicBezTo>
                  <a:pt x="1093656" y="284404"/>
                  <a:pt x="998099" y="315475"/>
                  <a:pt x="795707" y="307777"/>
                </a:cubicBezTo>
                <a:cubicBezTo>
                  <a:pt x="593315" y="300080"/>
                  <a:pt x="326896" y="307490"/>
                  <a:pt x="0" y="307777"/>
                </a:cubicBezTo>
                <a:cubicBezTo>
                  <a:pt x="-7079" y="164797"/>
                  <a:pt x="6130" y="120194"/>
                  <a:pt x="0" y="0"/>
                </a:cubicBezTo>
                <a:close/>
              </a:path>
              <a:path w="3510473" h="307777" stroke="0" extrusionOk="0">
                <a:moveTo>
                  <a:pt x="0" y="0"/>
                </a:moveTo>
                <a:cubicBezTo>
                  <a:pt x="207579" y="-2219"/>
                  <a:pt x="345573" y="2743"/>
                  <a:pt x="549974" y="0"/>
                </a:cubicBezTo>
                <a:cubicBezTo>
                  <a:pt x="754375" y="-2743"/>
                  <a:pt x="1012012" y="6564"/>
                  <a:pt x="1205262" y="0"/>
                </a:cubicBezTo>
                <a:cubicBezTo>
                  <a:pt x="1398512" y="-6564"/>
                  <a:pt x="1580181" y="-16773"/>
                  <a:pt x="1790341" y="0"/>
                </a:cubicBezTo>
                <a:cubicBezTo>
                  <a:pt x="2000501" y="16773"/>
                  <a:pt x="2300178" y="10959"/>
                  <a:pt x="2445630" y="0"/>
                </a:cubicBezTo>
                <a:cubicBezTo>
                  <a:pt x="2591082" y="-10959"/>
                  <a:pt x="3049221" y="45195"/>
                  <a:pt x="3510473" y="0"/>
                </a:cubicBezTo>
                <a:cubicBezTo>
                  <a:pt x="3497557" y="81746"/>
                  <a:pt x="3522821" y="180989"/>
                  <a:pt x="3510473" y="307777"/>
                </a:cubicBezTo>
                <a:cubicBezTo>
                  <a:pt x="3365630" y="293684"/>
                  <a:pt x="3154017" y="333167"/>
                  <a:pt x="2925394" y="307777"/>
                </a:cubicBezTo>
                <a:cubicBezTo>
                  <a:pt x="2696771" y="282387"/>
                  <a:pt x="2599199" y="312735"/>
                  <a:pt x="2410525" y="307777"/>
                </a:cubicBezTo>
                <a:cubicBezTo>
                  <a:pt x="2221851" y="302819"/>
                  <a:pt x="2091522" y="308861"/>
                  <a:pt x="1825446" y="307777"/>
                </a:cubicBezTo>
                <a:cubicBezTo>
                  <a:pt x="1559370" y="306693"/>
                  <a:pt x="1431824" y="296157"/>
                  <a:pt x="1275472" y="307777"/>
                </a:cubicBezTo>
                <a:cubicBezTo>
                  <a:pt x="1119120" y="319397"/>
                  <a:pt x="989685" y="281672"/>
                  <a:pt x="725498" y="307777"/>
                </a:cubicBezTo>
                <a:cubicBezTo>
                  <a:pt x="461311" y="333882"/>
                  <a:pt x="327028" y="292134"/>
                  <a:pt x="0" y="307777"/>
                </a:cubicBezTo>
                <a:cubicBezTo>
                  <a:pt x="8191" y="242081"/>
                  <a:pt x="-4009" y="6807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9217963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AR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Gráficos para mostrar relación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E329E3A-2439-0147-8989-164CA0BAB448}"/>
              </a:ext>
            </a:extLst>
          </p:cNvPr>
          <p:cNvSpPr txBox="1"/>
          <p:nvPr/>
        </p:nvSpPr>
        <p:spPr>
          <a:xfrm>
            <a:off x="1101737" y="1518068"/>
            <a:ext cx="73675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Cuando hay presencia de una gran cantidad de puntos, se puede dificultar su interpretación. Para abordar este desafío, es recomendable aplicar técnicas que nos permitan reducir la sobreposición y mejorar la legibilidad de los gráficos. Una estrategia efectiva es dividir los datos en segmentos más pequeños o seleccionar cuidadosamente los puntos más relevantes para representar.</a:t>
            </a:r>
          </a:p>
        </p:txBody>
      </p:sp>
      <p:pic>
        <p:nvPicPr>
          <p:cNvPr id="6" name="Gráfico 5" descr="Marca de verificación con relleno sólido">
            <a:extLst>
              <a:ext uri="{FF2B5EF4-FFF2-40B4-BE49-F238E27FC236}">
                <a16:creationId xmlns:a16="http://schemas.microsoft.com/office/drawing/2014/main" id="{0D4FCD92-D3A6-95F5-8412-BDB98E961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665" y="1518068"/>
            <a:ext cx="369332" cy="369332"/>
          </a:xfrm>
          <a:prstGeom prst="rect">
            <a:avLst/>
          </a:prstGeom>
        </p:spPr>
      </p:pic>
      <p:pic>
        <p:nvPicPr>
          <p:cNvPr id="9218" name="Picture 2" descr="Scatter Plot with Regression Line using Altair in Python - GeeksforGeeks">
            <a:extLst>
              <a:ext uri="{FF2B5EF4-FFF2-40B4-BE49-F238E27FC236}">
                <a16:creationId xmlns:a16="http://schemas.microsoft.com/office/drawing/2014/main" id="{6204420C-6B9A-7F07-24E4-2CF5AFB13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30" y="2898120"/>
            <a:ext cx="2472103" cy="192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275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88794" y="4826360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2  / </a:t>
            </a:r>
            <a:r>
              <a:rPr lang="es-AR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Estadística fácil para un Data Scientist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0D289DD-84EB-157D-111E-C14F7FD2BBB2}"/>
              </a:ext>
            </a:extLst>
          </p:cNvPr>
          <p:cNvSpPr txBox="1"/>
          <p:nvPr/>
        </p:nvSpPr>
        <p:spPr>
          <a:xfrm>
            <a:off x="601690" y="388788"/>
            <a:ext cx="3970310" cy="369332"/>
          </a:xfrm>
          <a:prstGeom prst="rect">
            <a:avLst/>
          </a:prstGeom>
          <a:solidFill>
            <a:srgbClr val="C00000"/>
          </a:solidFill>
          <a:ln>
            <a:solidFill>
              <a:srgbClr val="D01317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Buenas prácticas genéricas</a:t>
            </a:r>
            <a:endParaRPr lang="es-AR" sz="1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B7B5B7-2049-2B53-49E4-4464DD943643}"/>
              </a:ext>
            </a:extLst>
          </p:cNvPr>
          <p:cNvSpPr txBox="1"/>
          <p:nvPr/>
        </p:nvSpPr>
        <p:spPr>
          <a:xfrm>
            <a:off x="601690" y="1019908"/>
            <a:ext cx="75534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Utilizar escalas de eje adecuadas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Utilizar un esquema de color adecuado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Incluir etiquetas y títulos claros para explicar los elementos importantes del gráfico.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Utilizar gráficos de líneas tradicionales, gráficos de barras y gráficos circulares; ¡Estos son simples y populares por una razón!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No tergiversar intencionalmente los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latin typeface="Poppins" panose="00000500000000000000" pitchFamily="2" charset="0"/>
                <a:cs typeface="Poppins" panose="00000500000000000000" pitchFamily="2" charset="0"/>
              </a:rPr>
              <a:t>No intentar presentar demasiada información.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83845B8-E9D0-CBD6-CCF4-B83DE6EE668E}"/>
              </a:ext>
            </a:extLst>
          </p:cNvPr>
          <p:cNvSpPr txBox="1"/>
          <p:nvPr/>
        </p:nvSpPr>
        <p:spPr>
          <a:xfrm>
            <a:off x="670801" y="3369409"/>
            <a:ext cx="3832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hlinkClick r:id="rId3"/>
              </a:rPr>
              <a:t>Tips</a:t>
            </a:r>
            <a:r>
              <a:rPr lang="es-ES" b="1" u="sng" dirty="0">
                <a:hlinkClick r:id="rId3"/>
              </a:rPr>
              <a:t> &amp; </a:t>
            </a:r>
            <a:r>
              <a:rPr lang="es-ES" b="1" u="sng" dirty="0" err="1">
                <a:hlinkClick r:id="rId3"/>
              </a:rPr>
              <a:t>Tricks</a:t>
            </a:r>
            <a:r>
              <a:rPr lang="es-ES" dirty="0"/>
              <a:t> </a:t>
            </a:r>
            <a:endParaRPr lang="es-AR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E2DF502-E5B1-4F43-9BF6-511424137115}"/>
              </a:ext>
            </a:extLst>
          </p:cNvPr>
          <p:cNvSpPr txBox="1"/>
          <p:nvPr/>
        </p:nvSpPr>
        <p:spPr>
          <a:xfrm>
            <a:off x="670800" y="3677186"/>
            <a:ext cx="3832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hlinkClick r:id="rId4"/>
              </a:rPr>
              <a:t>Tips</a:t>
            </a:r>
            <a:r>
              <a:rPr lang="es-ES" b="1" u="sng" dirty="0">
                <a:hlinkClick r:id="rId4"/>
              </a:rPr>
              <a:t> &amp; </a:t>
            </a:r>
            <a:r>
              <a:rPr lang="es-ES" b="1" u="sng" dirty="0" err="1">
                <a:hlinkClick r:id="rId4"/>
              </a:rPr>
              <a:t>Tricks</a:t>
            </a:r>
            <a:r>
              <a:rPr lang="es-ES" dirty="0"/>
              <a:t>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00496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E8865-6371-B415-BE84-C755801A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Librerías o Bibliotecas </a:t>
            </a:r>
            <a:endParaRPr lang="es-AR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C3E1F86-FDB6-6397-09C3-C4A1C1F644AA}"/>
              </a:ext>
            </a:extLst>
          </p:cNvPr>
          <p:cNvSpPr txBox="1"/>
          <p:nvPr/>
        </p:nvSpPr>
        <p:spPr>
          <a:xfrm>
            <a:off x="311700" y="1159045"/>
            <a:ext cx="6291119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s-AR" sz="1200" dirty="0">
                <a:latin typeface="Poppins" panose="00000500000000000000" pitchFamily="2" charset="0"/>
                <a:cs typeface="Poppins" panose="00000500000000000000" pitchFamily="2" charset="0"/>
              </a:rPr>
              <a:t>Las bibliotecas o paquetes de Python son conjuntos de </a:t>
            </a:r>
            <a:r>
              <a:rPr lang="es-AR" sz="1200" b="1" dirty="0">
                <a:latin typeface="Poppins" panose="00000500000000000000" pitchFamily="2" charset="0"/>
                <a:cs typeface="Poppins" panose="00000500000000000000" pitchFamily="2" charset="0"/>
              </a:rPr>
              <a:t>herramientas y funciones predefinidas </a:t>
            </a:r>
            <a:r>
              <a:rPr lang="es-AR" sz="1200" dirty="0">
                <a:latin typeface="Poppins" panose="00000500000000000000" pitchFamily="2" charset="0"/>
                <a:cs typeface="Poppins" panose="00000500000000000000" pitchFamily="2" charset="0"/>
              </a:rPr>
              <a:t>que permiten a los científicos de datos realizar tareas específicas de manera eficiente y efectiva.</a:t>
            </a:r>
          </a:p>
          <a:p>
            <a:endParaRPr lang="es-AR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AR" sz="1200" dirty="0">
                <a:latin typeface="Poppins" panose="00000500000000000000" pitchFamily="2" charset="0"/>
                <a:cs typeface="Poppins" panose="00000500000000000000" pitchFamily="2" charset="0"/>
              </a:rPr>
              <a:t>En el código se utiliza la palabra reservada </a:t>
            </a:r>
            <a:r>
              <a:rPr lang="es-AR" sz="1200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“</a:t>
            </a:r>
            <a:r>
              <a:rPr lang="es-AR" sz="1200" dirty="0" err="1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import</a:t>
            </a:r>
            <a:r>
              <a:rPr lang="es-AR" sz="1200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” </a:t>
            </a:r>
            <a:r>
              <a:rPr lang="es-AR" sz="1200" dirty="0">
                <a:latin typeface="Poppins" panose="00000500000000000000" pitchFamily="2" charset="0"/>
                <a:cs typeface="Poppins" panose="00000500000000000000" pitchFamily="2" charset="0"/>
              </a:rPr>
              <a:t>seguido del nombre de la biblioteca a utilizar.</a:t>
            </a:r>
          </a:p>
          <a:p>
            <a:endParaRPr lang="es-AR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AR" sz="1200" b="1" dirty="0">
                <a:latin typeface="Poppins" panose="00000500000000000000" pitchFamily="2" charset="0"/>
                <a:cs typeface="Poppins" panose="00000500000000000000" pitchFamily="2" charset="0"/>
              </a:rPr>
              <a:t>Bibliotecas importantes para un Data Scientist en Python:</a:t>
            </a:r>
          </a:p>
          <a:p>
            <a:endParaRPr lang="es-AR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NumPy</a:t>
            </a:r>
            <a:r>
              <a:rPr lang="es-A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AR" sz="1200" dirty="0">
                <a:latin typeface="Poppins" panose="00000500000000000000" pitchFamily="2" charset="0"/>
                <a:cs typeface="Poppins" panose="00000500000000000000" pitchFamily="2" charset="0"/>
              </a:rPr>
              <a:t>para el procesamiento numérico eficiente con arreglos y matrices de datos.</a:t>
            </a:r>
          </a:p>
          <a:p>
            <a:endParaRPr lang="es-AR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Pandas: </a:t>
            </a:r>
            <a:r>
              <a:rPr lang="es-AR" sz="1200" dirty="0">
                <a:latin typeface="Poppins" panose="00000500000000000000" pitchFamily="2" charset="0"/>
                <a:cs typeface="Poppins" panose="00000500000000000000" pitchFamily="2" charset="0"/>
              </a:rPr>
              <a:t>para el análisis y manipulación de datos tabulares de forma flexible y eficaz.</a:t>
            </a:r>
          </a:p>
          <a:p>
            <a:endParaRPr lang="es-AR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Matplotlib y </a:t>
            </a:r>
            <a:r>
              <a:rPr lang="es-A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seaborn</a:t>
            </a:r>
            <a:r>
              <a:rPr lang="es-A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AR" sz="1200" dirty="0">
                <a:latin typeface="Poppins" panose="00000500000000000000" pitchFamily="2" charset="0"/>
                <a:cs typeface="Poppins" panose="00000500000000000000" pitchFamily="2" charset="0"/>
              </a:rPr>
              <a:t>para la visualización de datos y la creación de gráficos.</a:t>
            </a:r>
          </a:p>
          <a:p>
            <a:endParaRPr lang="es-AR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Scikit-learn</a:t>
            </a:r>
            <a:r>
              <a:rPr lang="es-A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y Tensor Flow: </a:t>
            </a:r>
            <a:r>
              <a:rPr lang="es-AR" sz="1200" dirty="0">
                <a:latin typeface="Poppins" panose="00000500000000000000" pitchFamily="2" charset="0"/>
                <a:cs typeface="Poppins" panose="00000500000000000000" pitchFamily="2" charset="0"/>
              </a:rPr>
              <a:t>para el aprendizaje automático con una amplia gama de algoritmos y herramientas de evaluación de modelos.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AR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AR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AR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AR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A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201" name="Picture 9">
            <a:extLst>
              <a:ext uri="{FF2B5EF4-FFF2-40B4-BE49-F238E27FC236}">
                <a16:creationId xmlns:a16="http://schemas.microsoft.com/office/drawing/2014/main" id="{DD82BDAE-2A41-4EF8-33CD-0AFED2E66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431" y="1242122"/>
            <a:ext cx="437745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17EE12F4-67C6-DF58-6F80-B491921D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921" y="1853682"/>
            <a:ext cx="661143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Picture 11">
            <a:extLst>
              <a:ext uri="{FF2B5EF4-FFF2-40B4-BE49-F238E27FC236}">
                <a16:creationId xmlns:a16="http://schemas.microsoft.com/office/drawing/2014/main" id="{5305D804-4D90-6AAD-2F16-8348F03DB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880" y="2571750"/>
            <a:ext cx="235404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650AAD27-20C4-9294-1855-502421BA6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370" y="3498147"/>
            <a:ext cx="1637998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5" name="Picture 13">
            <a:extLst>
              <a:ext uri="{FF2B5EF4-FFF2-40B4-BE49-F238E27FC236}">
                <a16:creationId xmlns:a16="http://schemas.microsoft.com/office/drawing/2014/main" id="{B6B129CA-469E-FAF3-CDB7-A7C8604E0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40" y="4109707"/>
            <a:ext cx="85706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id="{812CB963-EDF9-B5C8-C7F7-94BD20FE0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7339" y="-1058864"/>
            <a:ext cx="57857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554CC24-EDEE-323C-22D0-85F2CA997550}"/>
              </a:ext>
            </a:extLst>
          </p:cNvPr>
          <p:cNvSpPr/>
          <p:nvPr/>
        </p:nvSpPr>
        <p:spPr>
          <a:xfrm>
            <a:off x="409259" y="3771007"/>
            <a:ext cx="6096000" cy="57270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8968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E8865-6371-B415-BE84-C755801A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Librerías o Bibliotecas - Visualización</a:t>
            </a:r>
            <a:endParaRPr lang="es-AR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6543DBF-CF66-01EA-1E59-5DCE1C0AC120}"/>
              </a:ext>
            </a:extLst>
          </p:cNvPr>
          <p:cNvSpPr/>
          <p:nvPr/>
        </p:nvSpPr>
        <p:spPr>
          <a:xfrm>
            <a:off x="401939" y="1181132"/>
            <a:ext cx="40174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Matplotlib</a:t>
            </a:r>
            <a:r>
              <a:rPr lang="es-ES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y </a:t>
            </a:r>
            <a:r>
              <a:rPr lang="es-ES" sz="28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Seaborn</a:t>
            </a:r>
            <a:endParaRPr lang="es-E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9D6A6CD-D6E6-78FA-ED76-96F7A91F9F72}"/>
              </a:ext>
            </a:extLst>
          </p:cNvPr>
          <p:cNvSpPr txBox="1"/>
          <p:nvPr/>
        </p:nvSpPr>
        <p:spPr>
          <a:xfrm>
            <a:off x="288458" y="1867760"/>
            <a:ext cx="532553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ü"/>
            </a:pPr>
            <a:r>
              <a:rPr lang="es-AR" dirty="0"/>
              <a:t>Todo científico de datos necesita saber cómo crear visualizaciones de datos para comunicar su investigación.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Matplotlib</a:t>
            </a:r>
            <a:r>
              <a:rPr lang="es-AR" dirty="0"/>
              <a:t> es una librería de visualización de datos en 2D en Python. Permite crear una amplia variedad de gráficos, como histogramas, diagramas de dispersión, gráficos de líneas, entre otros.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Seaborn</a:t>
            </a:r>
            <a:r>
              <a:rPr lang="es-AR" dirty="0"/>
              <a:t> es una librería de visualización de datos basada en Matplotlib, que ofrece una interfaz de alto nivel para crear gráficos estadísticos atractivos y es particularmente útil para la visualización de datos multivariables. Ofrece gráficos como mapas de calor, gráficos de barras y diagramas de violín. 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Tiene una sintaxis menos repetitiva, pero es menos personalizable que Matplotlib, ya que usa temas de diseño propios.  </a:t>
            </a:r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55ADA0C8-A9F5-CAE2-0BE5-AE506BF26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471" y="2103750"/>
            <a:ext cx="235404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CDCE5E3B-3FE8-4A5A-F4A2-71676E6FC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61" y="3030147"/>
            <a:ext cx="1637998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35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E8865-6371-B415-BE84-C755801A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Fundamentos en la visualización de datos</a:t>
            </a:r>
            <a:br>
              <a:rPr lang="es-AR" b="1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s-AR" b="1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s-AR" b="1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s-AR" b="1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3F745E-A676-21BD-40E9-ECBD8C4863A7}"/>
              </a:ext>
            </a:extLst>
          </p:cNvPr>
          <p:cNvSpPr txBox="1"/>
          <p:nvPr/>
        </p:nvSpPr>
        <p:spPr>
          <a:xfrm>
            <a:off x="476800" y="3415784"/>
            <a:ext cx="691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Ejemplificación</a:t>
            </a:r>
            <a:r>
              <a:rPr lang="es-E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: 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Visualización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 de datos 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en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 Python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- Caso</a:t>
            </a:r>
            <a:endParaRPr lang="es-AR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12C2A5E-720F-7759-0A40-F69F38009C8D}"/>
              </a:ext>
            </a:extLst>
          </p:cNvPr>
          <p:cNvSpPr txBox="1"/>
          <p:nvPr/>
        </p:nvSpPr>
        <p:spPr>
          <a:xfrm>
            <a:off x="476799" y="1402834"/>
            <a:ext cx="691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  <a:hlinkClick r:id="rId4"/>
              </a:rPr>
              <a:t>Ejemplificación</a:t>
            </a:r>
            <a:r>
              <a:rPr lang="es-E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  <a:hlinkClick r:id="rId4"/>
              </a:rPr>
              <a:t>: 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  <a:hlinkClick r:id="rId4"/>
              </a:rPr>
              <a:t>Visualización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  <a:hlinkClick r:id="rId4"/>
              </a:rPr>
              <a:t> de datos con Matplotlib</a:t>
            </a:r>
            <a:endParaRPr lang="es-AR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515C6AD-12DD-6F49-8101-127348449472}"/>
              </a:ext>
            </a:extLst>
          </p:cNvPr>
          <p:cNvSpPr txBox="1"/>
          <p:nvPr/>
        </p:nvSpPr>
        <p:spPr>
          <a:xfrm>
            <a:off x="476799" y="2387084"/>
            <a:ext cx="691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  <a:hlinkClick r:id="rId5"/>
              </a:rPr>
              <a:t>Ejemplificación</a:t>
            </a:r>
            <a:r>
              <a:rPr lang="es-E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  <a:hlinkClick r:id="rId5"/>
              </a:rPr>
              <a:t>: 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  <a:hlinkClick r:id="rId5"/>
              </a:rPr>
              <a:t>Visualización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  <a:hlinkClick r:id="rId5"/>
              </a:rPr>
              <a:t> de datos con Seaborn</a:t>
            </a:r>
            <a:endParaRPr lang="es-AR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20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l="10253" t="7588" r="2188" b="1633"/>
          <a:stretch/>
        </p:blipFill>
        <p:spPr>
          <a:xfrm>
            <a:off x="4572000" y="1445824"/>
            <a:ext cx="3859950" cy="2667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Google Shape;61;p14"/>
          <p:cNvSpPr txBox="1"/>
          <p:nvPr/>
        </p:nvSpPr>
        <p:spPr>
          <a:xfrm>
            <a:off x="684213" y="593316"/>
            <a:ext cx="4782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es" dirty="0">
                <a:sym typeface="Poppins SemiBold"/>
              </a:rPr>
              <a:t>Temario</a:t>
            </a:r>
            <a:endParaRPr dirty="0">
              <a:sym typeface="Poppins SemiBold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84213" y="1062697"/>
            <a:ext cx="3347871" cy="163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ES" b="1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"/>
              </a:rPr>
              <a:t>Repaso de las etapas en el ciclo de vida de los datos.</a:t>
            </a: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ES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"/>
              </a:rPr>
              <a:t>Paso Nª4 Preparación y Transformación de datos. </a:t>
            </a: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ES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"/>
              </a:rPr>
              <a:t>Fundamentos en la limpieza de datos. </a:t>
            </a: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r>
              <a:rPr lang="es-ES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  <a:sym typeface="Raleway"/>
              </a:rPr>
              <a:t>Paso Nº5 Exploración y Visualización de datos</a:t>
            </a: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ES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  <a:sym typeface="Raleway"/>
            </a:endParaRP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ES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  <a:sym typeface="Raleway"/>
            </a:endParaRP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AR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39700">
              <a:lnSpc>
                <a:spcPct val="150000"/>
              </a:lnSpc>
              <a:buClr>
                <a:srgbClr val="666666"/>
              </a:buClr>
              <a:buSzPts val="1400"/>
            </a:pPr>
            <a:endParaRPr lang="es-AR" b="1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AR" b="1" dirty="0">
              <a:solidFill>
                <a:srgbClr val="666666"/>
              </a:solidFill>
              <a:latin typeface="Poppins" panose="00000500000000000000" pitchFamily="2" charset="0"/>
              <a:cs typeface="Poppins" panose="00000500000000000000" pitchFamily="2" charset="0"/>
              <a:sym typeface="Raleway"/>
            </a:endParaRPr>
          </a:p>
          <a:p>
            <a:pPr marL="457200" indent="-317500">
              <a:lnSpc>
                <a:spcPct val="150000"/>
              </a:lnSpc>
              <a:buClr>
                <a:srgbClr val="666666"/>
              </a:buClr>
              <a:buSzPts val="1400"/>
              <a:buFont typeface="Raleway"/>
              <a:buAutoNum type="arabicPeriod"/>
            </a:pPr>
            <a:endParaRPr lang="es-AR" b="1" dirty="0">
              <a:solidFill>
                <a:srgbClr val="666666"/>
              </a:solidFill>
              <a:latin typeface="Poppins" panose="00000500000000000000" pitchFamily="2" charset="0"/>
              <a:ea typeface="Raleway"/>
              <a:cs typeface="Poppins" panose="00000500000000000000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756801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7">
            <a:extLst>
              <a:ext uri="{FF2B5EF4-FFF2-40B4-BE49-F238E27FC236}">
                <a16:creationId xmlns:a16="http://schemas.microsoft.com/office/drawing/2014/main" id="{64395D84-004C-5D6E-65D4-66763E91786F}"/>
              </a:ext>
            </a:extLst>
          </p:cNvPr>
          <p:cNvSpPr txBox="1"/>
          <p:nvPr/>
        </p:nvSpPr>
        <p:spPr>
          <a:xfrm>
            <a:off x="688794" y="508444"/>
            <a:ext cx="6270806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353744"/>
                </a:solidFill>
                <a:latin typeface="Poppins"/>
                <a:ea typeface="Poppins"/>
                <a:cs typeface="Poppins"/>
                <a:sym typeface="Poppins"/>
              </a:rPr>
              <a:t>Trabajo Práctico Final Integrador</a:t>
            </a:r>
          </a:p>
        </p:txBody>
      </p:sp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6997FDA6-2903-ADAB-EB9C-A3F511796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7375" y="1453600"/>
            <a:ext cx="2559321" cy="22363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C0937BE-A470-A97A-3802-6CAB79D94276}"/>
              </a:ext>
            </a:extLst>
          </p:cNvPr>
          <p:cNvSpPr txBox="1"/>
          <p:nvPr/>
        </p:nvSpPr>
        <p:spPr>
          <a:xfrm>
            <a:off x="3772194" y="909756"/>
            <a:ext cx="4394200" cy="3323987"/>
          </a:xfrm>
          <a:custGeom>
            <a:avLst/>
            <a:gdLst>
              <a:gd name="connsiteX0" fmla="*/ 0 w 4394200"/>
              <a:gd name="connsiteY0" fmla="*/ 0 h 3323987"/>
              <a:gd name="connsiteX1" fmla="*/ 417449 w 4394200"/>
              <a:gd name="connsiteY1" fmla="*/ 0 h 3323987"/>
              <a:gd name="connsiteX2" fmla="*/ 922782 w 4394200"/>
              <a:gd name="connsiteY2" fmla="*/ 0 h 3323987"/>
              <a:gd name="connsiteX3" fmla="*/ 1384173 w 4394200"/>
              <a:gd name="connsiteY3" fmla="*/ 0 h 3323987"/>
              <a:gd name="connsiteX4" fmla="*/ 1889506 w 4394200"/>
              <a:gd name="connsiteY4" fmla="*/ 0 h 3323987"/>
              <a:gd name="connsiteX5" fmla="*/ 2526665 w 4394200"/>
              <a:gd name="connsiteY5" fmla="*/ 0 h 3323987"/>
              <a:gd name="connsiteX6" fmla="*/ 3119882 w 4394200"/>
              <a:gd name="connsiteY6" fmla="*/ 0 h 3323987"/>
              <a:gd name="connsiteX7" fmla="*/ 3757041 w 4394200"/>
              <a:gd name="connsiteY7" fmla="*/ 0 h 3323987"/>
              <a:gd name="connsiteX8" fmla="*/ 4394200 w 4394200"/>
              <a:gd name="connsiteY8" fmla="*/ 0 h 3323987"/>
              <a:gd name="connsiteX9" fmla="*/ 4394200 w 4394200"/>
              <a:gd name="connsiteY9" fmla="*/ 620478 h 3323987"/>
              <a:gd name="connsiteX10" fmla="*/ 4394200 w 4394200"/>
              <a:gd name="connsiteY10" fmla="*/ 1174475 h 3323987"/>
              <a:gd name="connsiteX11" fmla="*/ 4394200 w 4394200"/>
              <a:gd name="connsiteY11" fmla="*/ 1695233 h 3323987"/>
              <a:gd name="connsiteX12" fmla="*/ 4394200 w 4394200"/>
              <a:gd name="connsiteY12" fmla="*/ 2249231 h 3323987"/>
              <a:gd name="connsiteX13" fmla="*/ 4394200 w 4394200"/>
              <a:gd name="connsiteY13" fmla="*/ 2803229 h 3323987"/>
              <a:gd name="connsiteX14" fmla="*/ 4394200 w 4394200"/>
              <a:gd name="connsiteY14" fmla="*/ 3323987 h 3323987"/>
              <a:gd name="connsiteX15" fmla="*/ 3844925 w 4394200"/>
              <a:gd name="connsiteY15" fmla="*/ 3323987 h 3323987"/>
              <a:gd name="connsiteX16" fmla="*/ 3251708 w 4394200"/>
              <a:gd name="connsiteY16" fmla="*/ 3323987 h 3323987"/>
              <a:gd name="connsiteX17" fmla="*/ 2746375 w 4394200"/>
              <a:gd name="connsiteY17" fmla="*/ 3323987 h 3323987"/>
              <a:gd name="connsiteX18" fmla="*/ 2241042 w 4394200"/>
              <a:gd name="connsiteY18" fmla="*/ 3323987 h 3323987"/>
              <a:gd name="connsiteX19" fmla="*/ 1603883 w 4394200"/>
              <a:gd name="connsiteY19" fmla="*/ 3323987 h 3323987"/>
              <a:gd name="connsiteX20" fmla="*/ 1054608 w 4394200"/>
              <a:gd name="connsiteY20" fmla="*/ 3323987 h 3323987"/>
              <a:gd name="connsiteX21" fmla="*/ 593217 w 4394200"/>
              <a:gd name="connsiteY21" fmla="*/ 3323987 h 3323987"/>
              <a:gd name="connsiteX22" fmla="*/ 0 w 4394200"/>
              <a:gd name="connsiteY22" fmla="*/ 3323987 h 3323987"/>
              <a:gd name="connsiteX23" fmla="*/ 0 w 4394200"/>
              <a:gd name="connsiteY23" fmla="*/ 2769989 h 3323987"/>
              <a:gd name="connsiteX24" fmla="*/ 0 w 4394200"/>
              <a:gd name="connsiteY24" fmla="*/ 2215991 h 3323987"/>
              <a:gd name="connsiteX25" fmla="*/ 0 w 4394200"/>
              <a:gd name="connsiteY25" fmla="*/ 1628754 h 3323987"/>
              <a:gd name="connsiteX26" fmla="*/ 0 w 4394200"/>
              <a:gd name="connsiteY26" fmla="*/ 1041516 h 3323987"/>
              <a:gd name="connsiteX27" fmla="*/ 0 w 4394200"/>
              <a:gd name="connsiteY27" fmla="*/ 0 h 332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94200" h="3323987" fill="none" extrusionOk="0">
                <a:moveTo>
                  <a:pt x="0" y="0"/>
                </a:moveTo>
                <a:cubicBezTo>
                  <a:pt x="179627" y="-10772"/>
                  <a:pt x="308048" y="45942"/>
                  <a:pt x="417449" y="0"/>
                </a:cubicBezTo>
                <a:cubicBezTo>
                  <a:pt x="526850" y="-45942"/>
                  <a:pt x="694616" y="55050"/>
                  <a:pt x="922782" y="0"/>
                </a:cubicBezTo>
                <a:cubicBezTo>
                  <a:pt x="1150948" y="-55050"/>
                  <a:pt x="1245700" y="27850"/>
                  <a:pt x="1384173" y="0"/>
                </a:cubicBezTo>
                <a:cubicBezTo>
                  <a:pt x="1522646" y="-27850"/>
                  <a:pt x="1757574" y="24285"/>
                  <a:pt x="1889506" y="0"/>
                </a:cubicBezTo>
                <a:cubicBezTo>
                  <a:pt x="2021438" y="-24285"/>
                  <a:pt x="2310491" y="67250"/>
                  <a:pt x="2526665" y="0"/>
                </a:cubicBezTo>
                <a:cubicBezTo>
                  <a:pt x="2742839" y="-67250"/>
                  <a:pt x="2982698" y="39776"/>
                  <a:pt x="3119882" y="0"/>
                </a:cubicBezTo>
                <a:cubicBezTo>
                  <a:pt x="3257066" y="-39776"/>
                  <a:pt x="3530221" y="26586"/>
                  <a:pt x="3757041" y="0"/>
                </a:cubicBezTo>
                <a:cubicBezTo>
                  <a:pt x="3983861" y="-26586"/>
                  <a:pt x="4177173" y="15263"/>
                  <a:pt x="4394200" y="0"/>
                </a:cubicBezTo>
                <a:cubicBezTo>
                  <a:pt x="4433350" y="129113"/>
                  <a:pt x="4321255" y="389638"/>
                  <a:pt x="4394200" y="620478"/>
                </a:cubicBezTo>
                <a:cubicBezTo>
                  <a:pt x="4467145" y="851318"/>
                  <a:pt x="4368005" y="954736"/>
                  <a:pt x="4394200" y="1174475"/>
                </a:cubicBezTo>
                <a:cubicBezTo>
                  <a:pt x="4420395" y="1394214"/>
                  <a:pt x="4375523" y="1524568"/>
                  <a:pt x="4394200" y="1695233"/>
                </a:cubicBezTo>
                <a:cubicBezTo>
                  <a:pt x="4412877" y="1865898"/>
                  <a:pt x="4338225" y="2103299"/>
                  <a:pt x="4394200" y="2249231"/>
                </a:cubicBezTo>
                <a:cubicBezTo>
                  <a:pt x="4450175" y="2395163"/>
                  <a:pt x="4349340" y="2622118"/>
                  <a:pt x="4394200" y="2803229"/>
                </a:cubicBezTo>
                <a:cubicBezTo>
                  <a:pt x="4439060" y="2984340"/>
                  <a:pt x="4339769" y="3178476"/>
                  <a:pt x="4394200" y="3323987"/>
                </a:cubicBezTo>
                <a:cubicBezTo>
                  <a:pt x="4242386" y="3330627"/>
                  <a:pt x="3997424" y="3288125"/>
                  <a:pt x="3844925" y="3323987"/>
                </a:cubicBezTo>
                <a:cubicBezTo>
                  <a:pt x="3692427" y="3359849"/>
                  <a:pt x="3506260" y="3302668"/>
                  <a:pt x="3251708" y="3323987"/>
                </a:cubicBezTo>
                <a:cubicBezTo>
                  <a:pt x="2997156" y="3345306"/>
                  <a:pt x="2917049" y="3275808"/>
                  <a:pt x="2746375" y="3323987"/>
                </a:cubicBezTo>
                <a:cubicBezTo>
                  <a:pt x="2575701" y="3372166"/>
                  <a:pt x="2432144" y="3278009"/>
                  <a:pt x="2241042" y="3323987"/>
                </a:cubicBezTo>
                <a:cubicBezTo>
                  <a:pt x="2049940" y="3369965"/>
                  <a:pt x="1883550" y="3255838"/>
                  <a:pt x="1603883" y="3323987"/>
                </a:cubicBezTo>
                <a:cubicBezTo>
                  <a:pt x="1324216" y="3392136"/>
                  <a:pt x="1237750" y="3304460"/>
                  <a:pt x="1054608" y="3323987"/>
                </a:cubicBezTo>
                <a:cubicBezTo>
                  <a:pt x="871467" y="3343514"/>
                  <a:pt x="693846" y="3288683"/>
                  <a:pt x="593217" y="3323987"/>
                </a:cubicBezTo>
                <a:cubicBezTo>
                  <a:pt x="492588" y="3359291"/>
                  <a:pt x="223401" y="3260076"/>
                  <a:pt x="0" y="3323987"/>
                </a:cubicBezTo>
                <a:cubicBezTo>
                  <a:pt x="-43869" y="3124006"/>
                  <a:pt x="30135" y="3021504"/>
                  <a:pt x="0" y="2769989"/>
                </a:cubicBezTo>
                <a:cubicBezTo>
                  <a:pt x="-30135" y="2518474"/>
                  <a:pt x="38828" y="2332868"/>
                  <a:pt x="0" y="2215991"/>
                </a:cubicBezTo>
                <a:cubicBezTo>
                  <a:pt x="-38828" y="2099114"/>
                  <a:pt x="55132" y="1882404"/>
                  <a:pt x="0" y="1628754"/>
                </a:cubicBezTo>
                <a:cubicBezTo>
                  <a:pt x="-55132" y="1375104"/>
                  <a:pt x="32656" y="1300883"/>
                  <a:pt x="0" y="1041516"/>
                </a:cubicBezTo>
                <a:cubicBezTo>
                  <a:pt x="-32656" y="782149"/>
                  <a:pt x="79267" y="509876"/>
                  <a:pt x="0" y="0"/>
                </a:cubicBezTo>
                <a:close/>
              </a:path>
              <a:path w="4394200" h="3323987" stroke="0" extrusionOk="0">
                <a:moveTo>
                  <a:pt x="0" y="0"/>
                </a:moveTo>
                <a:cubicBezTo>
                  <a:pt x="263644" y="-46262"/>
                  <a:pt x="354589" y="52634"/>
                  <a:pt x="549275" y="0"/>
                </a:cubicBezTo>
                <a:cubicBezTo>
                  <a:pt x="743961" y="-52634"/>
                  <a:pt x="888466" y="46170"/>
                  <a:pt x="1010666" y="0"/>
                </a:cubicBezTo>
                <a:cubicBezTo>
                  <a:pt x="1132866" y="-46170"/>
                  <a:pt x="1407850" y="45611"/>
                  <a:pt x="1647825" y="0"/>
                </a:cubicBezTo>
                <a:cubicBezTo>
                  <a:pt x="1887800" y="-45611"/>
                  <a:pt x="1903304" y="370"/>
                  <a:pt x="2065274" y="0"/>
                </a:cubicBezTo>
                <a:cubicBezTo>
                  <a:pt x="2227244" y="-370"/>
                  <a:pt x="2528463" y="54800"/>
                  <a:pt x="2702433" y="0"/>
                </a:cubicBezTo>
                <a:cubicBezTo>
                  <a:pt x="2876403" y="-54800"/>
                  <a:pt x="3144061" y="45425"/>
                  <a:pt x="3295650" y="0"/>
                </a:cubicBezTo>
                <a:cubicBezTo>
                  <a:pt x="3447239" y="-45425"/>
                  <a:pt x="4063028" y="62513"/>
                  <a:pt x="4394200" y="0"/>
                </a:cubicBezTo>
                <a:cubicBezTo>
                  <a:pt x="4410647" y="282780"/>
                  <a:pt x="4328309" y="404386"/>
                  <a:pt x="4394200" y="620478"/>
                </a:cubicBezTo>
                <a:cubicBezTo>
                  <a:pt x="4460091" y="836570"/>
                  <a:pt x="4364624" y="874219"/>
                  <a:pt x="4394200" y="1107996"/>
                </a:cubicBezTo>
                <a:cubicBezTo>
                  <a:pt x="4423776" y="1341773"/>
                  <a:pt x="4377793" y="1513849"/>
                  <a:pt x="4394200" y="1695233"/>
                </a:cubicBezTo>
                <a:cubicBezTo>
                  <a:pt x="4410607" y="1876617"/>
                  <a:pt x="4376212" y="1932701"/>
                  <a:pt x="4394200" y="2149512"/>
                </a:cubicBezTo>
                <a:cubicBezTo>
                  <a:pt x="4412188" y="2366323"/>
                  <a:pt x="4333934" y="2506576"/>
                  <a:pt x="4394200" y="2703509"/>
                </a:cubicBezTo>
                <a:cubicBezTo>
                  <a:pt x="4454466" y="2900442"/>
                  <a:pt x="4393624" y="3184016"/>
                  <a:pt x="4394200" y="3323987"/>
                </a:cubicBezTo>
                <a:cubicBezTo>
                  <a:pt x="4244838" y="3337345"/>
                  <a:pt x="4069798" y="3321632"/>
                  <a:pt x="3844925" y="3323987"/>
                </a:cubicBezTo>
                <a:cubicBezTo>
                  <a:pt x="3620052" y="3326342"/>
                  <a:pt x="3552498" y="3265960"/>
                  <a:pt x="3339592" y="3323987"/>
                </a:cubicBezTo>
                <a:cubicBezTo>
                  <a:pt x="3126686" y="3382014"/>
                  <a:pt x="2979739" y="3307350"/>
                  <a:pt x="2746375" y="3323987"/>
                </a:cubicBezTo>
                <a:cubicBezTo>
                  <a:pt x="2513011" y="3340624"/>
                  <a:pt x="2444235" y="3306508"/>
                  <a:pt x="2197100" y="3323987"/>
                </a:cubicBezTo>
                <a:cubicBezTo>
                  <a:pt x="1949966" y="3341466"/>
                  <a:pt x="1894758" y="3305746"/>
                  <a:pt x="1691767" y="3323987"/>
                </a:cubicBezTo>
                <a:cubicBezTo>
                  <a:pt x="1488776" y="3342228"/>
                  <a:pt x="1332633" y="3297361"/>
                  <a:pt x="1186434" y="3323987"/>
                </a:cubicBezTo>
                <a:cubicBezTo>
                  <a:pt x="1040235" y="3350613"/>
                  <a:pt x="766606" y="3294760"/>
                  <a:pt x="549275" y="3323987"/>
                </a:cubicBezTo>
                <a:cubicBezTo>
                  <a:pt x="331944" y="3353214"/>
                  <a:pt x="253696" y="3318455"/>
                  <a:pt x="0" y="3323987"/>
                </a:cubicBezTo>
                <a:cubicBezTo>
                  <a:pt x="-64612" y="3086869"/>
                  <a:pt x="26154" y="2946935"/>
                  <a:pt x="0" y="2769989"/>
                </a:cubicBezTo>
                <a:cubicBezTo>
                  <a:pt x="-26154" y="2593043"/>
                  <a:pt x="50295" y="2359157"/>
                  <a:pt x="0" y="2215991"/>
                </a:cubicBezTo>
                <a:cubicBezTo>
                  <a:pt x="-50295" y="2072825"/>
                  <a:pt x="58925" y="1805508"/>
                  <a:pt x="0" y="1661994"/>
                </a:cubicBezTo>
                <a:cubicBezTo>
                  <a:pt x="-58925" y="1518480"/>
                  <a:pt x="35595" y="1249513"/>
                  <a:pt x="0" y="1107996"/>
                </a:cubicBezTo>
                <a:cubicBezTo>
                  <a:pt x="-35595" y="966479"/>
                  <a:pt x="50213" y="794415"/>
                  <a:pt x="0" y="620478"/>
                </a:cubicBezTo>
                <a:cubicBezTo>
                  <a:pt x="-50213" y="446541"/>
                  <a:pt x="4610" y="160258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530959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u="sng" dirty="0">
                <a:solidFill>
                  <a:srgbClr val="200C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ACTIVIDAD </a:t>
            </a:r>
          </a:p>
          <a:p>
            <a:endParaRPr lang="es-ES" dirty="0">
              <a:solidFill>
                <a:srgbClr val="200C6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solidFill>
                  <a:srgbClr val="200C6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Aplicar la etapa de Preparación y Transformación de datos: enfocándonos en la limpieza del data set. </a:t>
            </a:r>
          </a:p>
          <a:p>
            <a:endParaRPr lang="es-ES" dirty="0">
              <a:solidFill>
                <a:srgbClr val="200C6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solidFill>
                  <a:srgbClr val="200C6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Fundamental: explicar el porqué de la decisión que se tome / eliminación o imputación de datos</a:t>
            </a:r>
          </a:p>
          <a:p>
            <a:endParaRPr lang="es-ES" dirty="0">
              <a:solidFill>
                <a:srgbClr val="200C6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solidFill>
                  <a:srgbClr val="200C6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Aplicar la etapa de Visualización. </a:t>
            </a:r>
          </a:p>
          <a:p>
            <a:endParaRPr lang="es-ES" dirty="0">
              <a:solidFill>
                <a:srgbClr val="200C6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solidFill>
                  <a:srgbClr val="200C6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Fundamental: interpretación de graficas obtenidas y hallazgos que se obtienen. </a:t>
            </a:r>
          </a:p>
          <a:p>
            <a:endParaRPr lang="es-AR" dirty="0">
              <a:solidFill>
                <a:srgbClr val="200C6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0856F9B-1500-D8FF-5771-B1A31AABD907}"/>
              </a:ext>
            </a:extLst>
          </p:cNvPr>
          <p:cNvSpPr txBox="1"/>
          <p:nvPr/>
        </p:nvSpPr>
        <p:spPr>
          <a:xfrm>
            <a:off x="587375" y="4366398"/>
            <a:ext cx="7579019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FECHA LIMITE: 8/11/2023</a:t>
            </a:r>
            <a:endParaRPr lang="es-AR" b="1" dirty="0">
              <a:solidFill>
                <a:schemeClr val="bg1"/>
              </a:solidFill>
            </a:endParaRPr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48E91B7A-D527-7DBD-B874-594B1A6D6001}"/>
              </a:ext>
            </a:extLst>
          </p:cNvPr>
          <p:cNvSpPr txBox="1"/>
          <p:nvPr/>
        </p:nvSpPr>
        <p:spPr>
          <a:xfrm>
            <a:off x="688794" y="4796677"/>
            <a:ext cx="6166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Curso de Data Science  / Modulo 1 </a:t>
            </a:r>
            <a:r>
              <a:rPr lang="es-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/  U</a:t>
            </a:r>
            <a:r>
              <a:rPr lang="es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nidad 2  / </a:t>
            </a:r>
            <a:r>
              <a:rPr lang="es-AR" sz="600" dirty="0">
                <a:solidFill>
                  <a:srgbClr val="30426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Aplicación de herramientas informáticas al Ciclo de Vida de los Datos - Fase II</a:t>
            </a:r>
          </a:p>
          <a:p>
            <a:pPr>
              <a:buClr>
                <a:schemeClr val="dk1"/>
              </a:buClr>
              <a:buSzPts val="1100"/>
            </a:pPr>
            <a:endParaRPr lang="es-AR"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rgbClr val="30426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68620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ctrTitle" idx="4294967295"/>
          </p:nvPr>
        </p:nvSpPr>
        <p:spPr>
          <a:xfrm>
            <a:off x="1086150" y="2041425"/>
            <a:ext cx="6814500" cy="81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 b="1" dirty="0">
                <a:solidFill>
                  <a:srgbClr val="304269"/>
                </a:solidFill>
                <a:latin typeface="Raleway"/>
                <a:ea typeface="Raleway"/>
                <a:cs typeface="Raleway"/>
                <a:sym typeface="Raleway"/>
              </a:rPr>
              <a:t>¡Gracias!</a:t>
            </a:r>
            <a:endParaRPr sz="3600" b="1" dirty="0">
              <a:solidFill>
                <a:srgbClr val="3042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21">
            <a:extLst>
              <a:ext uri="{FF2B5EF4-FFF2-40B4-BE49-F238E27FC236}">
                <a16:creationId xmlns:a16="http://schemas.microsoft.com/office/drawing/2014/main" id="{0E6F0B71-B25D-68BD-FEB9-0990A5B949A6}"/>
              </a:ext>
            </a:extLst>
          </p:cNvPr>
          <p:cNvSpPr txBox="1"/>
          <p:nvPr/>
        </p:nvSpPr>
        <p:spPr>
          <a:xfrm>
            <a:off x="688795" y="465750"/>
            <a:ext cx="6804206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4200"/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r>
              <a:rPr lang="es-AR" dirty="0">
                <a:sym typeface="Raleway SemiBold"/>
              </a:rPr>
              <a:t>Recordemos… 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20DB08C6-7A31-50A0-78C4-2C13CE1702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7" b="9055"/>
          <a:stretch/>
        </p:blipFill>
        <p:spPr>
          <a:xfrm>
            <a:off x="877579" y="857250"/>
            <a:ext cx="7141191" cy="397826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676711B-66E1-F20A-806A-382BA55F968A}"/>
              </a:ext>
            </a:extLst>
          </p:cNvPr>
          <p:cNvSpPr/>
          <p:nvPr/>
        </p:nvSpPr>
        <p:spPr>
          <a:xfrm>
            <a:off x="1362075" y="2846381"/>
            <a:ext cx="2524125" cy="1068394"/>
          </a:xfrm>
          <a:prstGeom prst="rect">
            <a:avLst/>
          </a:prstGeom>
          <a:noFill/>
          <a:ln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35182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21">
            <a:extLst>
              <a:ext uri="{FF2B5EF4-FFF2-40B4-BE49-F238E27FC236}">
                <a16:creationId xmlns:a16="http://schemas.microsoft.com/office/drawing/2014/main" id="{0E6F0B71-B25D-68BD-FEB9-0990A5B949A6}"/>
              </a:ext>
            </a:extLst>
          </p:cNvPr>
          <p:cNvSpPr txBox="1"/>
          <p:nvPr/>
        </p:nvSpPr>
        <p:spPr>
          <a:xfrm>
            <a:off x="688795" y="465750"/>
            <a:ext cx="6804206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4200"/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r>
              <a:rPr lang="es-AR" dirty="0">
                <a:sym typeface="Raleway SemiBold"/>
              </a:rPr>
              <a:t>Recordemos… 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20DB08C6-7A31-50A0-78C4-2C13CE1702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7" b="9055"/>
          <a:stretch/>
        </p:blipFill>
        <p:spPr>
          <a:xfrm>
            <a:off x="877579" y="857250"/>
            <a:ext cx="7141191" cy="397826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676711B-66E1-F20A-806A-382BA55F968A}"/>
              </a:ext>
            </a:extLst>
          </p:cNvPr>
          <p:cNvSpPr/>
          <p:nvPr/>
        </p:nvSpPr>
        <p:spPr>
          <a:xfrm>
            <a:off x="1362075" y="2846381"/>
            <a:ext cx="2524125" cy="1068394"/>
          </a:xfrm>
          <a:prstGeom prst="rect">
            <a:avLst/>
          </a:prstGeom>
          <a:noFill/>
          <a:ln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D03382D-5A60-6EF4-8094-AB2396F337C3}"/>
              </a:ext>
            </a:extLst>
          </p:cNvPr>
          <p:cNvSpPr txBox="1"/>
          <p:nvPr/>
        </p:nvSpPr>
        <p:spPr>
          <a:xfrm>
            <a:off x="4074983" y="2041750"/>
            <a:ext cx="4132571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Puede verse como:</a:t>
            </a:r>
          </a:p>
          <a:p>
            <a:pPr marL="228600" indent="-228600" algn="ctr">
              <a:buAutoNum type="arabicPeriod"/>
            </a:pPr>
            <a:r>
              <a:rPr lang="es-ES" dirty="0"/>
              <a:t>Extracción de data set del servidor de una compañía.</a:t>
            </a:r>
          </a:p>
          <a:p>
            <a:pPr marL="228600" indent="-228600" algn="ctr">
              <a:buAutoNum type="arabicPeriod"/>
            </a:pPr>
            <a:r>
              <a:rPr lang="es-ES" dirty="0"/>
              <a:t>Si es estructurada con SQL Server / Otros gestores.</a:t>
            </a:r>
          </a:p>
          <a:p>
            <a:pPr marL="228600" indent="-228600" algn="ctr">
              <a:buAutoNum type="arabicPeriod"/>
            </a:pPr>
            <a:r>
              <a:rPr lang="es-ES" dirty="0">
                <a:solidFill>
                  <a:srgbClr val="9C0000"/>
                </a:solidFill>
              </a:rPr>
              <a:t>Si no es estructurada con lenguaje NoSQL </a:t>
            </a:r>
          </a:p>
          <a:p>
            <a:pPr marL="228600" indent="-228600" algn="ctr">
              <a:buAutoNum type="arabicPeriod"/>
            </a:pPr>
            <a:r>
              <a:rPr lang="es-ES" dirty="0"/>
              <a:t>Obtención de data set en </a:t>
            </a:r>
            <a:r>
              <a:rPr lang="es-ES" dirty="0" err="1"/>
              <a:t>csv</a:t>
            </a:r>
            <a:r>
              <a:rPr lang="es-ES" dirty="0"/>
              <a:t> o xlsx si es estructurada, o en formatos multimedia/no estructurados </a:t>
            </a:r>
            <a:r>
              <a:rPr lang="es-ES" dirty="0">
                <a:solidFill>
                  <a:srgbClr val="9C0000"/>
                </a:solidFill>
              </a:rPr>
              <a:t>si no es estructurada la información (</a:t>
            </a:r>
            <a:r>
              <a:rPr lang="es-ES" dirty="0" err="1">
                <a:solidFill>
                  <a:srgbClr val="9C0000"/>
                </a:solidFill>
              </a:rPr>
              <a:t>Ej</a:t>
            </a:r>
            <a:r>
              <a:rPr lang="es-ES" dirty="0">
                <a:solidFill>
                  <a:srgbClr val="9C0000"/>
                </a:solidFill>
              </a:rPr>
              <a:t>: imágenes de diagnóstico de estudios de pacientes con una enfermedad, videos de seguridad de una empresa, etc.)</a:t>
            </a:r>
          </a:p>
        </p:txBody>
      </p:sp>
    </p:spTree>
    <p:extLst>
      <p:ext uri="{BB962C8B-B14F-4D97-AF65-F5344CB8AC3E}">
        <p14:creationId xmlns:p14="http://schemas.microsoft.com/office/powerpoint/2010/main" val="292910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21">
            <a:extLst>
              <a:ext uri="{FF2B5EF4-FFF2-40B4-BE49-F238E27FC236}">
                <a16:creationId xmlns:a16="http://schemas.microsoft.com/office/drawing/2014/main" id="{0E6F0B71-B25D-68BD-FEB9-0990A5B949A6}"/>
              </a:ext>
            </a:extLst>
          </p:cNvPr>
          <p:cNvSpPr txBox="1"/>
          <p:nvPr/>
        </p:nvSpPr>
        <p:spPr>
          <a:xfrm>
            <a:off x="688795" y="465750"/>
            <a:ext cx="6804206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4200"/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r>
              <a:rPr lang="es-AR" dirty="0">
                <a:sym typeface="Raleway SemiBold"/>
              </a:rPr>
              <a:t>Recordemos… 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20DB08C6-7A31-50A0-78C4-2C13CE1702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7" b="9055"/>
          <a:stretch/>
        </p:blipFill>
        <p:spPr>
          <a:xfrm>
            <a:off x="877579" y="857250"/>
            <a:ext cx="7141191" cy="397826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676711B-66E1-F20A-806A-382BA55F968A}"/>
              </a:ext>
            </a:extLst>
          </p:cNvPr>
          <p:cNvSpPr/>
          <p:nvPr/>
        </p:nvSpPr>
        <p:spPr>
          <a:xfrm>
            <a:off x="5108575" y="2960681"/>
            <a:ext cx="2524125" cy="1068394"/>
          </a:xfrm>
          <a:prstGeom prst="rect">
            <a:avLst/>
          </a:prstGeom>
          <a:noFill/>
          <a:ln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9354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21">
            <a:extLst>
              <a:ext uri="{FF2B5EF4-FFF2-40B4-BE49-F238E27FC236}">
                <a16:creationId xmlns:a16="http://schemas.microsoft.com/office/drawing/2014/main" id="{0E6F0B71-B25D-68BD-FEB9-0990A5B949A6}"/>
              </a:ext>
            </a:extLst>
          </p:cNvPr>
          <p:cNvSpPr txBox="1"/>
          <p:nvPr/>
        </p:nvSpPr>
        <p:spPr>
          <a:xfrm>
            <a:off x="688795" y="465750"/>
            <a:ext cx="6804206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4200"/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r>
              <a:rPr lang="es-AR" dirty="0">
                <a:sym typeface="Raleway SemiBold"/>
              </a:rPr>
              <a:t>Recordemos… 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20DB08C6-7A31-50A0-78C4-2C13CE1702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7" b="9055"/>
          <a:stretch/>
        </p:blipFill>
        <p:spPr>
          <a:xfrm>
            <a:off x="906154" y="857250"/>
            <a:ext cx="7141191" cy="397826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676711B-66E1-F20A-806A-382BA55F968A}"/>
              </a:ext>
            </a:extLst>
          </p:cNvPr>
          <p:cNvSpPr/>
          <p:nvPr/>
        </p:nvSpPr>
        <p:spPr>
          <a:xfrm>
            <a:off x="5057775" y="2854311"/>
            <a:ext cx="1838325" cy="1079513"/>
          </a:xfrm>
          <a:prstGeom prst="rect">
            <a:avLst/>
          </a:prstGeom>
          <a:noFill/>
          <a:ln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FA8ECF3-43AE-1B4F-4060-1BFFBC1DC7A9}"/>
              </a:ext>
            </a:extLst>
          </p:cNvPr>
          <p:cNvSpPr txBox="1"/>
          <p:nvPr/>
        </p:nvSpPr>
        <p:spPr>
          <a:xfrm>
            <a:off x="688795" y="1726969"/>
            <a:ext cx="4132571" cy="31085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Hablando de BD estructuradas, puede verse como:</a:t>
            </a:r>
          </a:p>
          <a:p>
            <a:pPr marL="285750" indent="-285750" algn="ctr">
              <a:buFontTx/>
              <a:buChar char="-"/>
            </a:pPr>
            <a:r>
              <a:rPr lang="es-ES" dirty="0"/>
              <a:t>Exploración de data set a simple vista de </a:t>
            </a:r>
            <a:r>
              <a:rPr lang="es-ES" dirty="0" err="1"/>
              <a:t>csv</a:t>
            </a:r>
            <a:r>
              <a:rPr lang="es-ES" dirty="0"/>
              <a:t> o xlsx en Excel </a:t>
            </a:r>
          </a:p>
          <a:p>
            <a:pPr marL="285750" indent="-285750" algn="ctr">
              <a:buFontTx/>
              <a:buChar char="-"/>
            </a:pPr>
            <a:r>
              <a:rPr lang="es-ES" dirty="0"/>
              <a:t>Exploración en Python con sentencias como: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s-ES" dirty="0"/>
              <a:t>.head() para ver primeros registros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s-ES" dirty="0"/>
              <a:t>.</a:t>
            </a:r>
            <a:r>
              <a:rPr lang="es-ES" dirty="0" err="1"/>
              <a:t>info</a:t>
            </a:r>
            <a:r>
              <a:rPr lang="es-ES" dirty="0"/>
              <a:t>() para ver los tipos de registros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s-ES" dirty="0"/>
              <a:t>.</a:t>
            </a:r>
            <a:r>
              <a:rPr lang="es-ES" dirty="0" err="1"/>
              <a:t>dtypes</a:t>
            </a:r>
            <a:r>
              <a:rPr lang="es-ES" dirty="0"/>
              <a:t> para ver el tipo de datos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s-ES" dirty="0"/>
              <a:t>.</a:t>
            </a:r>
            <a:r>
              <a:rPr lang="es-ES" dirty="0" err="1"/>
              <a:t>shape</a:t>
            </a:r>
            <a:r>
              <a:rPr lang="es-ES" dirty="0"/>
              <a:t> para ver la forma del data set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endParaRPr lang="es-ES" dirty="0"/>
          </a:p>
          <a:p>
            <a:pPr algn="ctr"/>
            <a:r>
              <a:rPr lang="es-ES" dirty="0" err="1"/>
              <a:t>Ej</a:t>
            </a:r>
            <a:r>
              <a:rPr lang="es-ES" dirty="0"/>
              <a:t>: </a:t>
            </a:r>
            <a:r>
              <a:rPr lang="es-ES" dirty="0" err="1"/>
              <a:t>shape</a:t>
            </a:r>
            <a:r>
              <a:rPr lang="es-ES" dirty="0"/>
              <a:t> es una propiedad del data set, .head() es un método que puede tener parámetros es mas complejo, por eso algunas palabras reservadas usan (), otros no.</a:t>
            </a:r>
          </a:p>
        </p:txBody>
      </p:sp>
    </p:spTree>
    <p:extLst>
      <p:ext uri="{BB962C8B-B14F-4D97-AF65-F5344CB8AC3E}">
        <p14:creationId xmlns:p14="http://schemas.microsoft.com/office/powerpoint/2010/main" val="2613470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21">
            <a:extLst>
              <a:ext uri="{FF2B5EF4-FFF2-40B4-BE49-F238E27FC236}">
                <a16:creationId xmlns:a16="http://schemas.microsoft.com/office/drawing/2014/main" id="{0E6F0B71-B25D-68BD-FEB9-0990A5B949A6}"/>
              </a:ext>
            </a:extLst>
          </p:cNvPr>
          <p:cNvSpPr txBox="1"/>
          <p:nvPr/>
        </p:nvSpPr>
        <p:spPr>
          <a:xfrm>
            <a:off x="688795" y="465750"/>
            <a:ext cx="6804206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4200"/>
              <a:buNone/>
              <a:defRPr sz="2400" b="1">
                <a:solidFill>
                  <a:srgbClr val="353744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r>
              <a:rPr lang="es-AR" dirty="0">
                <a:sym typeface="Raleway SemiBold"/>
              </a:rPr>
              <a:t>Recordemos… 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20DB08C6-7A31-50A0-78C4-2C13CE1702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7" b="9055"/>
          <a:stretch/>
        </p:blipFill>
        <p:spPr>
          <a:xfrm>
            <a:off x="877579" y="857250"/>
            <a:ext cx="7141191" cy="3978262"/>
          </a:xfrm>
          <a:prstGeom prst="rect">
            <a:avLst/>
          </a:prstGeom>
        </p:spPr>
      </p:pic>
      <p:cxnSp>
        <p:nvCxnSpPr>
          <p:cNvPr id="3" name="Conector: curvado 2">
            <a:extLst>
              <a:ext uri="{FF2B5EF4-FFF2-40B4-BE49-F238E27FC236}">
                <a16:creationId xmlns:a16="http://schemas.microsoft.com/office/drawing/2014/main" id="{636B6493-E2A6-DB6D-3399-F198F3B6B2E7}"/>
              </a:ext>
            </a:extLst>
          </p:cNvPr>
          <p:cNvCxnSpPr/>
          <p:nvPr/>
        </p:nvCxnSpPr>
        <p:spPr>
          <a:xfrm rot="5400000" flipH="1" flipV="1">
            <a:off x="5891212" y="3776663"/>
            <a:ext cx="933450" cy="714375"/>
          </a:xfrm>
          <a:prstGeom prst="curvedConnector3">
            <a:avLst>
              <a:gd name="adj1" fmla="val 48978"/>
            </a:avLst>
          </a:prstGeom>
          <a:ln w="28575">
            <a:solidFill>
              <a:srgbClr val="D0131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1E996B3-21F7-56B8-9BAA-2B0E488AFC79}"/>
              </a:ext>
            </a:extLst>
          </p:cNvPr>
          <p:cNvSpPr txBox="1"/>
          <p:nvPr/>
        </p:nvSpPr>
        <p:spPr>
          <a:xfrm>
            <a:off x="2286000" y="24178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0" dirty="0">
                <a:effectLst/>
              </a:rPr>
              <a:t> </a:t>
            </a:r>
            <a:endParaRPr lang="es-AR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AD52446-8F51-91F1-3E46-AB09C7A5655A}"/>
              </a:ext>
            </a:extLst>
          </p:cNvPr>
          <p:cNvSpPr txBox="1"/>
          <p:nvPr/>
        </p:nvSpPr>
        <p:spPr>
          <a:xfrm>
            <a:off x="2286000" y="24178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0" dirty="0">
                <a:effectLst/>
              </a:rPr>
              <a:t> 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885967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2F9FFFA-C918-4DDE-96A7-5C2E3F06806B}">
  <we:reference id="wa200005107" version="1.1.0.0" store="es-ES" storeType="OMEX"/>
  <we:alternateReferences>
    <we:reference id="WA200005107" version="1.1.0.0" store="WA20000510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27615</TotalTime>
  <Words>2709</Words>
  <Application>Microsoft Office PowerPoint</Application>
  <PresentationFormat>Presentación en pantalla (16:9)</PresentationFormat>
  <Paragraphs>397</Paragraphs>
  <Slides>41</Slides>
  <Notes>41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54" baseType="lpstr">
      <vt:lpstr>Söhne</vt:lpstr>
      <vt:lpstr>Century Gothic</vt:lpstr>
      <vt:lpstr>Courier New</vt:lpstr>
      <vt:lpstr>Poppins</vt:lpstr>
      <vt:lpstr>Raleway</vt:lpstr>
      <vt:lpstr>Roboto</vt:lpstr>
      <vt:lpstr>Arial</vt:lpstr>
      <vt:lpstr>Wingdings</vt:lpstr>
      <vt:lpstr>Poppins SemiBold</vt:lpstr>
      <vt:lpstr>Roboto Medium</vt:lpstr>
      <vt:lpstr>Calibri</vt:lpstr>
      <vt:lpstr>Roboto Thin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Fundamentos en la limpieza de datos    </vt:lpstr>
      <vt:lpstr>Fundamentos en la limpieza de datos 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Librerías o Bibliotecas </vt:lpstr>
      <vt:lpstr>Librerías o Bibliotecas - Visualización</vt:lpstr>
      <vt:lpstr>Fundamentos en la visualización de datos    </vt:lpstr>
      <vt:lpstr>Presentación de PowerPoint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Virginia Marich</dc:creator>
  <cp:lastModifiedBy>Virginia Marich</cp:lastModifiedBy>
  <cp:revision>38</cp:revision>
  <dcterms:modified xsi:type="dcterms:W3CDTF">2023-11-06T11:15:23Z</dcterms:modified>
</cp:coreProperties>
</file>